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1645" r:id="rId3"/>
    <p:sldId id="1623" r:id="rId4"/>
    <p:sldId id="354" r:id="rId5"/>
    <p:sldId id="1640" r:id="rId6"/>
    <p:sldId id="1631" r:id="rId7"/>
    <p:sldId id="1646" r:id="rId8"/>
    <p:sldId id="1629" r:id="rId9"/>
    <p:sldId id="1625" r:id="rId10"/>
    <p:sldId id="1627" r:id="rId11"/>
    <p:sldId id="1644" r:id="rId12"/>
    <p:sldId id="263" r:id="rId13"/>
    <p:sldId id="1643" r:id="rId14"/>
    <p:sldId id="283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ждо Илхан Леонидович" initials="МИЛ" lastIdx="2" clrIdx="0">
    <p:extLst>
      <p:ext uri="{19B8F6BF-5375-455C-9EA6-DF929625EA0E}">
        <p15:presenceInfo xmlns:p15="http://schemas.microsoft.com/office/powerpoint/2012/main" userId="Междо Илхан Леонидович" providerId="None"/>
      </p:ext>
    </p:extLst>
  </p:cmAuthor>
  <p:cmAuthor id="2" name="Адельмурдина Юлия Валитовна" initials="АЮВ" lastIdx="1" clrIdx="1">
    <p:extLst>
      <p:ext uri="{19B8F6BF-5375-455C-9EA6-DF929625EA0E}">
        <p15:presenceInfo xmlns:p15="http://schemas.microsoft.com/office/powerpoint/2012/main" userId="Адельмурдина Юлия Вали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B50"/>
    <a:srgbClr val="B6B82B"/>
    <a:srgbClr val="C07898"/>
    <a:srgbClr val="ED7D31"/>
    <a:srgbClr val="003264"/>
    <a:srgbClr val="897878"/>
    <a:srgbClr val="894C75"/>
    <a:srgbClr val="F1985B"/>
    <a:srgbClr val="F08800"/>
    <a:srgbClr val="AA6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hdo_il\Desktop\&#1045;&#1048;&#1056;&#1062;\&#1055;&#1088;&#1077;&#1079;&#1077;&#1085;&#1090;&#1072;&#1094;&#1080;&#1080;\&#1042;&#1099;&#1077;&#1079;&#1076;&#1085;&#1099;&#1077;%20&#1089;&#1086;&#1074;&#1077;&#1097;&#1072;&#1085;&#1080;&#1103;\26%20&#1072;&#1087;&#1088;&#1077;&#1083;&#1103;%202024\&#1051;&#1080;&#1094;&#1077;&#1074;&#1099;&#1077;%20&#1045;&#1048;&#1056;&#1062;%20&#1056;&#1041;%20&#1085;&#1072;%2023.04.2024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hdo_il\Desktop\&#1045;&#1048;&#1056;&#1062;\&#1055;&#1088;&#1077;&#1079;&#1077;&#1085;&#1090;&#1072;&#1094;&#1080;&#1080;\&#1058;&#1040;&#1040;\&#1051;&#1080;&#1094;&#1077;&#1074;&#1099;&#1077;%20&#1045;&#1048;&#1056;&#1062;%20&#1056;&#1041;%20&#1085;&#1072;%2023.04.2024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в ЕПД</c:v>
          </c:tx>
          <c:spPr>
            <a:solidFill>
              <a:srgbClr val="B6B82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1 889 647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8C-4AAA-A821-727F9F267B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1 100 000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9E-4085-A904-1D8E6EB2E0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746 236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9E-4085-A904-1D8E6EB2E021}"/>
                </c:ext>
              </c:extLst>
            </c:dLbl>
            <c:dLbl>
              <c:idx val="5"/>
              <c:layout>
                <c:manualLayout>
                  <c:x val="3.98840308280433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56-4DB6-B066-BFF3546BA29E}"/>
                </c:ext>
              </c:extLst>
            </c:dLbl>
            <c:dLbl>
              <c:idx val="6"/>
              <c:layout>
                <c:manualLayout>
                  <c:x val="1.6316194429654044E-2"/>
                  <c:y val="0"/>
                </c:manualLayout>
              </c:layout>
              <c:tx>
                <c:rich>
                  <a:bodyPr/>
                  <a:lstStyle/>
                  <a:p>
                    <a:fld id="{C8EC42D5-5963-46D3-9B91-D571018951CF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F56-4DB6-B066-BFF3546BA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Sheet1!$D$2:$J$2</c:f>
              <c:strCache>
                <c:ptCount val="7"/>
                <c:pt idx="0">
                  <c:v>Электроснабжение</c:v>
                </c:pt>
                <c:pt idx="1">
                  <c:v>Капитальный ремонт</c:v>
                </c:pt>
                <c:pt idx="2">
                  <c:v>Теплоснабжение</c:v>
                </c:pt>
                <c:pt idx="3">
                  <c:v>ТКО</c:v>
                </c:pt>
                <c:pt idx="4">
                  <c:v>Домофон и Видеонаблюдение </c:v>
                </c:pt>
                <c:pt idx="5">
                  <c:v>Водоснабжение</c:v>
                </c:pt>
                <c:pt idx="6">
                  <c:v>Содержание жилья</c:v>
                </c:pt>
              </c:strCache>
            </c:strRef>
          </c:cat>
          <c:val>
            <c:numRef>
              <c:f>Sheet1!$D$3:$J$3</c:f>
              <c:numCache>
                <c:formatCode>#,##0</c:formatCode>
                <c:ptCount val="7"/>
                <c:pt idx="0">
                  <c:v>485772</c:v>
                </c:pt>
                <c:pt idx="1">
                  <c:v>463183</c:v>
                </c:pt>
                <c:pt idx="2">
                  <c:v>409780</c:v>
                </c:pt>
                <c:pt idx="3">
                  <c:v>1090865</c:v>
                </c:pt>
                <c:pt idx="4">
                  <c:v>492030</c:v>
                </c:pt>
                <c:pt idx="5">
                  <c:v>488916</c:v>
                </c:pt>
                <c:pt idx="6">
                  <c:v>23868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6-4DB6-B066-BFF3546BA29E}"/>
            </c:ext>
          </c:extLst>
        </c:ser>
        <c:ser>
          <c:idx val="1"/>
          <c:order val="1"/>
          <c:tx>
            <c:v>за периметром проекта</c:v>
          </c:tx>
          <c:spPr>
            <a:solidFill>
              <a:srgbClr val="C0789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Sheet1!$D$2:$J$2</c:f>
              <c:strCache>
                <c:ptCount val="7"/>
                <c:pt idx="0">
                  <c:v>Электроснабжение</c:v>
                </c:pt>
                <c:pt idx="1">
                  <c:v>Капитальный ремонт</c:v>
                </c:pt>
                <c:pt idx="2">
                  <c:v>Теплоснабжение</c:v>
                </c:pt>
                <c:pt idx="3">
                  <c:v>ТКО</c:v>
                </c:pt>
                <c:pt idx="4">
                  <c:v>Домофон и Видеонаблюдение </c:v>
                </c:pt>
                <c:pt idx="5">
                  <c:v>Водоснабжение</c:v>
                </c:pt>
                <c:pt idx="6">
                  <c:v>Содержание жилья</c:v>
                </c:pt>
              </c:strCache>
            </c:strRef>
          </c:cat>
          <c:val>
            <c:numRef>
              <c:f>Sheet1!$D$4:$J$4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50000</c:v>
                </c:pt>
                <c:pt idx="3">
                  <c:v>550000</c:v>
                </c:pt>
                <c:pt idx="4">
                  <c:v>650000</c:v>
                </c:pt>
                <c:pt idx="5">
                  <c:v>900000</c:v>
                </c:pt>
                <c:pt idx="6">
                  <c:v>657000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6-4DB6-B066-BFF3546BA2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6693152"/>
        <c:axId val="876691512"/>
      </c:barChart>
      <c:catAx>
        <c:axId val="87669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76691512"/>
        <c:crosses val="autoZero"/>
        <c:auto val="1"/>
        <c:lblAlgn val="ctr"/>
        <c:lblOffset val="100"/>
        <c:noMultiLvlLbl val="0"/>
      </c:catAx>
      <c:valAx>
        <c:axId val="876691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7669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solidFill>
                  <a:srgbClr val="F08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Общее количество л/с по ЖКУ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rgbClr val="B6B82B"/>
              </a:solidFill>
            </a:ln>
          </c:spPr>
          <c:dPt>
            <c:idx val="0"/>
            <c:bubble3D val="0"/>
            <c:spPr>
              <a:solidFill>
                <a:srgbClr val="B6B82B"/>
              </a:solidFill>
              <a:ln>
                <a:solidFill>
                  <a:srgbClr val="B6B82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99-43FD-A01D-3B1F05421793}"/>
              </c:ext>
            </c:extLst>
          </c:dPt>
          <c:dPt>
            <c:idx val="1"/>
            <c:bubble3D val="0"/>
            <c:spPr>
              <a:solidFill>
                <a:srgbClr val="C07898"/>
              </a:solidFill>
              <a:ln>
                <a:solidFill>
                  <a:srgbClr val="B6B82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99-43FD-A01D-3B1F05421793}"/>
              </c:ext>
            </c:extLst>
          </c:dPt>
          <c:cat>
            <c:strRef>
              <c:f>Sheet1!$J$40:$J$41</c:f>
              <c:strCache>
                <c:ptCount val="2"/>
                <c:pt idx="0">
                  <c:v>в ЕПД</c:v>
                </c:pt>
                <c:pt idx="1">
                  <c:v>за периметром проекта</c:v>
                </c:pt>
              </c:strCache>
            </c:strRef>
          </c:cat>
          <c:val>
            <c:numRef>
              <c:f>Sheet1!$K$40:$K$41</c:f>
              <c:numCache>
                <c:formatCode>#,##0</c:formatCode>
                <c:ptCount val="2"/>
                <c:pt idx="0">
                  <c:v>5160301</c:v>
                </c:pt>
                <c:pt idx="1">
                  <c:v>4121730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99-43FD-A01D-3B1F05421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0814F-E77B-4C98-8316-D312B87D1457}" type="doc">
      <dgm:prSet loTypeId="urn:microsoft.com/office/officeart/2008/layout/AlternatingHexagons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70A9AF6-FF86-439D-AD74-ABBC8FAB2EAC}">
      <dgm:prSet phldrT="[Текст]" custT="1"/>
      <dgm:spPr/>
      <dgm:t>
        <a:bodyPr/>
        <a:lstStyle/>
        <a:p>
          <a:endParaRPr lang="ru-RU" sz="1400" b="1" dirty="0">
            <a:latin typeface="Astra Sans"/>
          </a:endParaRPr>
        </a:p>
      </dgm:t>
    </dgm:pt>
    <dgm:pt modelId="{E15E7EB2-B8BC-461D-B708-594629B4F01C}" type="parTrans" cxnId="{951850F1-9CC2-4907-9FA3-AB337E541608}">
      <dgm:prSet/>
      <dgm:spPr/>
      <dgm:t>
        <a:bodyPr/>
        <a:lstStyle/>
        <a:p>
          <a:endParaRPr lang="ru-RU"/>
        </a:p>
      </dgm:t>
    </dgm:pt>
    <dgm:pt modelId="{E6EF75CA-5A6C-42C2-A025-59206198B4B7}" type="sibTrans" cxnId="{951850F1-9CC2-4907-9FA3-AB337E541608}">
      <dgm:prSet custT="1"/>
      <dgm:spPr/>
      <dgm:t>
        <a:bodyPr/>
        <a:lstStyle/>
        <a:p>
          <a:endParaRPr lang="ru-RU" sz="24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DD7E2DE-0BE3-474E-B6EC-1A400BA5BD34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Онлайн-офис</a:t>
          </a:r>
        </a:p>
      </dgm:t>
    </dgm:pt>
    <dgm:pt modelId="{16A2516D-BC80-4FE4-BBB4-FF3D3A83091D}" type="parTrans" cxnId="{F5DEB70F-C90E-4048-BB8D-115038121F02}">
      <dgm:prSet/>
      <dgm:spPr/>
      <dgm:t>
        <a:bodyPr/>
        <a:lstStyle/>
        <a:p>
          <a:endParaRPr lang="ru-RU"/>
        </a:p>
      </dgm:t>
    </dgm:pt>
    <dgm:pt modelId="{8663AA7B-5157-4005-80D3-D4A3A98DA0DF}" type="sibTrans" cxnId="{F5DEB70F-C90E-4048-BB8D-115038121F02}">
      <dgm:prSet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Электронная почта КО</a:t>
          </a:r>
        </a:p>
      </dgm:t>
    </dgm:pt>
    <dgm:pt modelId="{0CECC49E-2209-4A7E-81D0-32715D4C54D4}">
      <dgm:prSet phldrT="[Текст]" custT="1"/>
      <dgm:spPr/>
      <dgm:t>
        <a:bodyPr/>
        <a:lstStyle/>
        <a:p>
          <a:endParaRPr lang="ru-RU" sz="1400" b="1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r>
            <a:rPr lang="ru-RU" sz="1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Чат-бот</a:t>
          </a:r>
        </a:p>
        <a:p>
          <a:endParaRPr lang="ru-RU" sz="1800" b="1" dirty="0">
            <a:latin typeface="Astra Sans"/>
          </a:endParaRPr>
        </a:p>
      </dgm:t>
    </dgm:pt>
    <dgm:pt modelId="{450883BD-0852-4C9C-8419-8CD9165097F2}" type="sibTrans" cxnId="{E67024D8-9762-4920-85E8-584A080D4D8F}">
      <dgm:prSet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354A8BB-101D-4075-9182-294D28696E8B}" type="parTrans" cxnId="{E67024D8-9762-4920-85E8-584A080D4D8F}">
      <dgm:prSet/>
      <dgm:spPr/>
      <dgm:t>
        <a:bodyPr/>
        <a:lstStyle/>
        <a:p>
          <a:endParaRPr lang="ru-RU"/>
        </a:p>
      </dgm:t>
    </dgm:pt>
    <dgm:pt modelId="{09AD46D6-A4F7-4DB1-B708-1132C89AB99C}" type="pres">
      <dgm:prSet presAssocID="{D740814F-E77B-4C98-8316-D312B87D1457}" presName="Name0" presStyleCnt="0">
        <dgm:presLayoutVars>
          <dgm:chMax/>
          <dgm:chPref/>
          <dgm:dir/>
          <dgm:animLvl val="lvl"/>
        </dgm:presLayoutVars>
      </dgm:prSet>
      <dgm:spPr/>
    </dgm:pt>
    <dgm:pt modelId="{D1459705-BF6A-4BFF-BBDE-760AFEAC6DD3}" type="pres">
      <dgm:prSet presAssocID="{970A9AF6-FF86-439D-AD74-ABBC8FAB2EAC}" presName="composite" presStyleCnt="0"/>
      <dgm:spPr/>
    </dgm:pt>
    <dgm:pt modelId="{AF76B764-7118-4BA8-B91C-59525F97858A}" type="pres">
      <dgm:prSet presAssocID="{970A9AF6-FF86-439D-AD74-ABBC8FAB2EAC}" presName="Parent1" presStyleLbl="node1" presStyleIdx="0" presStyleCnt="6" custLinFactNeighborX="49895" custLinFactNeighborY="85625">
        <dgm:presLayoutVars>
          <dgm:chMax val="1"/>
          <dgm:chPref val="1"/>
          <dgm:bulletEnabled val="1"/>
        </dgm:presLayoutVars>
      </dgm:prSet>
      <dgm:spPr/>
    </dgm:pt>
    <dgm:pt modelId="{4CE55E0B-BD11-430D-917B-04981476FD67}" type="pres">
      <dgm:prSet presAssocID="{970A9AF6-FF86-439D-AD74-ABBC8FAB2EA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D86364F-A06D-4F22-8A8B-AF98EDE61B16}" type="pres">
      <dgm:prSet presAssocID="{970A9AF6-FF86-439D-AD74-ABBC8FAB2EAC}" presName="BalanceSpacing" presStyleCnt="0"/>
      <dgm:spPr/>
    </dgm:pt>
    <dgm:pt modelId="{7FBC430A-3D7F-4A0F-8127-1A7605B05B42}" type="pres">
      <dgm:prSet presAssocID="{970A9AF6-FF86-439D-AD74-ABBC8FAB2EAC}" presName="BalanceSpacing1" presStyleCnt="0"/>
      <dgm:spPr/>
    </dgm:pt>
    <dgm:pt modelId="{9A74DA49-0D18-45AD-BC1C-A21122C9A0C5}" type="pres">
      <dgm:prSet presAssocID="{E6EF75CA-5A6C-42C2-A025-59206198B4B7}" presName="Accent1Text" presStyleLbl="node1" presStyleIdx="1" presStyleCnt="6" custLinFactX="100000" custLinFactY="68440" custLinFactNeighborX="113904" custLinFactNeighborY="100000"/>
      <dgm:spPr/>
    </dgm:pt>
    <dgm:pt modelId="{1F1E77C5-2207-4F3F-8C09-52F6299F457D}" type="pres">
      <dgm:prSet presAssocID="{E6EF75CA-5A6C-42C2-A025-59206198B4B7}" presName="spaceBetweenRectangles" presStyleCnt="0"/>
      <dgm:spPr/>
    </dgm:pt>
    <dgm:pt modelId="{696DF432-65C2-44FE-B791-007ADDF5A389}" type="pres">
      <dgm:prSet presAssocID="{0DD7E2DE-0BE3-474E-B6EC-1A400BA5BD34}" presName="composite" presStyleCnt="0"/>
      <dgm:spPr/>
    </dgm:pt>
    <dgm:pt modelId="{7263F753-C738-4226-B6B7-A5DE7E598AD9}" type="pres">
      <dgm:prSet presAssocID="{0DD7E2DE-0BE3-474E-B6EC-1A400BA5BD34}" presName="Parent1" presStyleLbl="node1" presStyleIdx="2" presStyleCnt="6" custScaleX="101094" custScaleY="97131" custLinFactNeighborX="-4527" custLinFactNeighborY="1916">
        <dgm:presLayoutVars>
          <dgm:chMax val="1"/>
          <dgm:chPref val="1"/>
          <dgm:bulletEnabled val="1"/>
        </dgm:presLayoutVars>
      </dgm:prSet>
      <dgm:spPr/>
    </dgm:pt>
    <dgm:pt modelId="{23E41BC7-6689-4A19-9F20-BFA16034A0B3}" type="pres">
      <dgm:prSet presAssocID="{0DD7E2DE-0BE3-474E-B6EC-1A400BA5BD34}" presName="Childtext1" presStyleLbl="revTx" presStyleIdx="1" presStyleCnt="3" custLinFactX="147865" custLinFactNeighborX="200000" custLinFactNeighborY="-38341">
        <dgm:presLayoutVars>
          <dgm:chMax val="0"/>
          <dgm:chPref val="0"/>
          <dgm:bulletEnabled val="1"/>
        </dgm:presLayoutVars>
      </dgm:prSet>
      <dgm:spPr/>
    </dgm:pt>
    <dgm:pt modelId="{0A460FEB-0E81-4CFF-85B8-67AC41B6DE7F}" type="pres">
      <dgm:prSet presAssocID="{0DD7E2DE-0BE3-474E-B6EC-1A400BA5BD34}" presName="BalanceSpacing" presStyleCnt="0"/>
      <dgm:spPr/>
    </dgm:pt>
    <dgm:pt modelId="{5B7424C8-9AFD-42CC-85F6-86EF475E33DA}" type="pres">
      <dgm:prSet presAssocID="{0DD7E2DE-0BE3-474E-B6EC-1A400BA5BD34}" presName="BalanceSpacing1" presStyleCnt="0"/>
      <dgm:spPr/>
    </dgm:pt>
    <dgm:pt modelId="{01A77483-5410-4AF8-94FC-203804D9BEEB}" type="pres">
      <dgm:prSet presAssocID="{8663AA7B-5157-4005-80D3-D4A3A98DA0DF}" presName="Accent1Text" presStyleLbl="node1" presStyleIdx="3" presStyleCnt="6" custLinFactX="-100000" custLinFactNeighborX="-120071" custLinFactNeighborY="-757"/>
      <dgm:spPr/>
    </dgm:pt>
    <dgm:pt modelId="{8F3373E6-6A90-404F-880C-857B6AE2AD72}" type="pres">
      <dgm:prSet presAssocID="{8663AA7B-5157-4005-80D3-D4A3A98DA0DF}" presName="spaceBetweenRectangles" presStyleCnt="0"/>
      <dgm:spPr/>
    </dgm:pt>
    <dgm:pt modelId="{8E148711-541E-40B7-BF62-28ABD3626258}" type="pres">
      <dgm:prSet presAssocID="{0CECC49E-2209-4A7E-81D0-32715D4C54D4}" presName="composite" presStyleCnt="0"/>
      <dgm:spPr/>
    </dgm:pt>
    <dgm:pt modelId="{688DF2B6-0619-44DD-9EE0-18820826481C}" type="pres">
      <dgm:prSet presAssocID="{0CECC49E-2209-4A7E-81D0-32715D4C54D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A103F30-CBF4-4DCA-8751-CEBCA1FBA0D9}" type="pres">
      <dgm:prSet presAssocID="{0CECC49E-2209-4A7E-81D0-32715D4C54D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67574A1-04DA-4E78-A093-5F5B54745B83}" type="pres">
      <dgm:prSet presAssocID="{0CECC49E-2209-4A7E-81D0-32715D4C54D4}" presName="BalanceSpacing" presStyleCnt="0"/>
      <dgm:spPr/>
    </dgm:pt>
    <dgm:pt modelId="{D6D8DF77-29BD-46EC-ABEC-AD8992352D5A}" type="pres">
      <dgm:prSet presAssocID="{0CECC49E-2209-4A7E-81D0-32715D4C54D4}" presName="BalanceSpacing1" presStyleCnt="0"/>
      <dgm:spPr/>
    </dgm:pt>
    <dgm:pt modelId="{71FCA879-7918-46F0-B094-DDCBA28E2841}" type="pres">
      <dgm:prSet presAssocID="{450883BD-0852-4C9C-8419-8CD9165097F2}" presName="Accent1Text" presStyleLbl="node1" presStyleIdx="5" presStyleCnt="6" custLinFactNeighborY="1691"/>
      <dgm:spPr/>
    </dgm:pt>
  </dgm:ptLst>
  <dgm:cxnLst>
    <dgm:cxn modelId="{5F188406-F88B-4116-90BF-C0429DB7D28A}" type="presOf" srcId="{D740814F-E77B-4C98-8316-D312B87D1457}" destId="{09AD46D6-A4F7-4DB1-B708-1132C89AB99C}" srcOrd="0" destOrd="0" presId="urn:microsoft.com/office/officeart/2008/layout/AlternatingHexagons"/>
    <dgm:cxn modelId="{F5DEB70F-C90E-4048-BB8D-115038121F02}" srcId="{D740814F-E77B-4C98-8316-D312B87D1457}" destId="{0DD7E2DE-0BE3-474E-B6EC-1A400BA5BD34}" srcOrd="1" destOrd="0" parTransId="{16A2516D-BC80-4FE4-BBB4-FF3D3A83091D}" sibTransId="{8663AA7B-5157-4005-80D3-D4A3A98DA0DF}"/>
    <dgm:cxn modelId="{A1D19A51-B264-44FE-9654-D43B7D213EFB}" type="presOf" srcId="{970A9AF6-FF86-439D-AD74-ABBC8FAB2EAC}" destId="{AF76B764-7118-4BA8-B91C-59525F97858A}" srcOrd="0" destOrd="0" presId="urn:microsoft.com/office/officeart/2008/layout/AlternatingHexagons"/>
    <dgm:cxn modelId="{852AE78C-9DDA-4573-90FB-DD2EDB72A03C}" type="presOf" srcId="{E6EF75CA-5A6C-42C2-A025-59206198B4B7}" destId="{9A74DA49-0D18-45AD-BC1C-A21122C9A0C5}" srcOrd="0" destOrd="0" presId="urn:microsoft.com/office/officeart/2008/layout/AlternatingHexagons"/>
    <dgm:cxn modelId="{E67024D8-9762-4920-85E8-584A080D4D8F}" srcId="{D740814F-E77B-4C98-8316-D312B87D1457}" destId="{0CECC49E-2209-4A7E-81D0-32715D4C54D4}" srcOrd="2" destOrd="0" parTransId="{F354A8BB-101D-4075-9182-294D28696E8B}" sibTransId="{450883BD-0852-4C9C-8419-8CD9165097F2}"/>
    <dgm:cxn modelId="{883C3CE4-50D4-4528-AC46-7587DBB8F812}" type="presOf" srcId="{450883BD-0852-4C9C-8419-8CD9165097F2}" destId="{71FCA879-7918-46F0-B094-DDCBA28E2841}" srcOrd="0" destOrd="0" presId="urn:microsoft.com/office/officeart/2008/layout/AlternatingHexagons"/>
    <dgm:cxn modelId="{0B6892E5-413B-4EB5-B77B-01DDB5EC98C4}" type="presOf" srcId="{0CECC49E-2209-4A7E-81D0-32715D4C54D4}" destId="{688DF2B6-0619-44DD-9EE0-18820826481C}" srcOrd="0" destOrd="0" presId="urn:microsoft.com/office/officeart/2008/layout/AlternatingHexagons"/>
    <dgm:cxn modelId="{951850F1-9CC2-4907-9FA3-AB337E541608}" srcId="{D740814F-E77B-4C98-8316-D312B87D1457}" destId="{970A9AF6-FF86-439D-AD74-ABBC8FAB2EAC}" srcOrd="0" destOrd="0" parTransId="{E15E7EB2-B8BC-461D-B708-594629B4F01C}" sibTransId="{E6EF75CA-5A6C-42C2-A025-59206198B4B7}"/>
    <dgm:cxn modelId="{47A83DF5-5369-45EF-B773-5BEE62D2FA3E}" type="presOf" srcId="{0DD7E2DE-0BE3-474E-B6EC-1A400BA5BD34}" destId="{7263F753-C738-4226-B6B7-A5DE7E598AD9}" srcOrd="0" destOrd="0" presId="urn:microsoft.com/office/officeart/2008/layout/AlternatingHexagons"/>
    <dgm:cxn modelId="{148D72F8-125B-43FC-9C85-F66D6D85D464}" type="presOf" srcId="{8663AA7B-5157-4005-80D3-D4A3A98DA0DF}" destId="{01A77483-5410-4AF8-94FC-203804D9BEEB}" srcOrd="0" destOrd="0" presId="urn:microsoft.com/office/officeart/2008/layout/AlternatingHexagons"/>
    <dgm:cxn modelId="{3A886928-9ED1-4066-B165-F92EAF144C5C}" type="presParOf" srcId="{09AD46D6-A4F7-4DB1-B708-1132C89AB99C}" destId="{D1459705-BF6A-4BFF-BBDE-760AFEAC6DD3}" srcOrd="0" destOrd="0" presId="urn:microsoft.com/office/officeart/2008/layout/AlternatingHexagons"/>
    <dgm:cxn modelId="{BBBF491C-FB87-44A8-8467-65B865EAA572}" type="presParOf" srcId="{D1459705-BF6A-4BFF-BBDE-760AFEAC6DD3}" destId="{AF76B764-7118-4BA8-B91C-59525F97858A}" srcOrd="0" destOrd="0" presId="urn:microsoft.com/office/officeart/2008/layout/AlternatingHexagons"/>
    <dgm:cxn modelId="{068DBACE-57EB-4B8C-A473-718D8238FD73}" type="presParOf" srcId="{D1459705-BF6A-4BFF-BBDE-760AFEAC6DD3}" destId="{4CE55E0B-BD11-430D-917B-04981476FD67}" srcOrd="1" destOrd="0" presId="urn:microsoft.com/office/officeart/2008/layout/AlternatingHexagons"/>
    <dgm:cxn modelId="{46265F98-288F-4214-9212-FDC14DEF715B}" type="presParOf" srcId="{D1459705-BF6A-4BFF-BBDE-760AFEAC6DD3}" destId="{FD86364F-A06D-4F22-8A8B-AF98EDE61B16}" srcOrd="2" destOrd="0" presId="urn:microsoft.com/office/officeart/2008/layout/AlternatingHexagons"/>
    <dgm:cxn modelId="{BF387E54-8881-483B-A128-DFC08DEEE909}" type="presParOf" srcId="{D1459705-BF6A-4BFF-BBDE-760AFEAC6DD3}" destId="{7FBC430A-3D7F-4A0F-8127-1A7605B05B42}" srcOrd="3" destOrd="0" presId="urn:microsoft.com/office/officeart/2008/layout/AlternatingHexagons"/>
    <dgm:cxn modelId="{5FFDC705-112C-4830-A2AD-E35FE1BBD1D2}" type="presParOf" srcId="{D1459705-BF6A-4BFF-BBDE-760AFEAC6DD3}" destId="{9A74DA49-0D18-45AD-BC1C-A21122C9A0C5}" srcOrd="4" destOrd="0" presId="urn:microsoft.com/office/officeart/2008/layout/AlternatingHexagons"/>
    <dgm:cxn modelId="{2AEAEEB1-2CB0-4D07-90C5-07FC7ADEA295}" type="presParOf" srcId="{09AD46D6-A4F7-4DB1-B708-1132C89AB99C}" destId="{1F1E77C5-2207-4F3F-8C09-52F6299F457D}" srcOrd="1" destOrd="0" presId="urn:microsoft.com/office/officeart/2008/layout/AlternatingHexagons"/>
    <dgm:cxn modelId="{3373E5C2-D35E-488B-B843-A9F35FC1B4A8}" type="presParOf" srcId="{09AD46D6-A4F7-4DB1-B708-1132C89AB99C}" destId="{696DF432-65C2-44FE-B791-007ADDF5A389}" srcOrd="2" destOrd="0" presId="urn:microsoft.com/office/officeart/2008/layout/AlternatingHexagons"/>
    <dgm:cxn modelId="{E90A90D5-B662-47BD-B74D-77B555A2AFDA}" type="presParOf" srcId="{696DF432-65C2-44FE-B791-007ADDF5A389}" destId="{7263F753-C738-4226-B6B7-A5DE7E598AD9}" srcOrd="0" destOrd="0" presId="urn:microsoft.com/office/officeart/2008/layout/AlternatingHexagons"/>
    <dgm:cxn modelId="{6F157921-DAA5-4688-92AB-0D19BB2D99EC}" type="presParOf" srcId="{696DF432-65C2-44FE-B791-007ADDF5A389}" destId="{23E41BC7-6689-4A19-9F20-BFA16034A0B3}" srcOrd="1" destOrd="0" presId="urn:microsoft.com/office/officeart/2008/layout/AlternatingHexagons"/>
    <dgm:cxn modelId="{8AE4644B-E16B-44E5-84C3-72165BA8E240}" type="presParOf" srcId="{696DF432-65C2-44FE-B791-007ADDF5A389}" destId="{0A460FEB-0E81-4CFF-85B8-67AC41B6DE7F}" srcOrd="2" destOrd="0" presId="urn:microsoft.com/office/officeart/2008/layout/AlternatingHexagons"/>
    <dgm:cxn modelId="{214E666C-8B13-4F78-B240-4E18CC91D60B}" type="presParOf" srcId="{696DF432-65C2-44FE-B791-007ADDF5A389}" destId="{5B7424C8-9AFD-42CC-85F6-86EF475E33DA}" srcOrd="3" destOrd="0" presId="urn:microsoft.com/office/officeart/2008/layout/AlternatingHexagons"/>
    <dgm:cxn modelId="{C9961E03-F22E-4173-B17E-827F1239E92C}" type="presParOf" srcId="{696DF432-65C2-44FE-B791-007ADDF5A389}" destId="{01A77483-5410-4AF8-94FC-203804D9BEEB}" srcOrd="4" destOrd="0" presId="urn:microsoft.com/office/officeart/2008/layout/AlternatingHexagons"/>
    <dgm:cxn modelId="{AA6E84B0-7995-4F44-B711-38B878B32298}" type="presParOf" srcId="{09AD46D6-A4F7-4DB1-B708-1132C89AB99C}" destId="{8F3373E6-6A90-404F-880C-857B6AE2AD72}" srcOrd="3" destOrd="0" presId="urn:microsoft.com/office/officeart/2008/layout/AlternatingHexagons"/>
    <dgm:cxn modelId="{59D96D72-473E-4279-A6A8-3BCBC98A201D}" type="presParOf" srcId="{09AD46D6-A4F7-4DB1-B708-1132C89AB99C}" destId="{8E148711-541E-40B7-BF62-28ABD3626258}" srcOrd="4" destOrd="0" presId="urn:microsoft.com/office/officeart/2008/layout/AlternatingHexagons"/>
    <dgm:cxn modelId="{C62E9885-800D-4FB6-AB74-C59E864C4FCF}" type="presParOf" srcId="{8E148711-541E-40B7-BF62-28ABD3626258}" destId="{688DF2B6-0619-44DD-9EE0-18820826481C}" srcOrd="0" destOrd="0" presId="urn:microsoft.com/office/officeart/2008/layout/AlternatingHexagons"/>
    <dgm:cxn modelId="{6C2B376D-460D-4E38-84BE-E30B26AABEAD}" type="presParOf" srcId="{8E148711-541E-40B7-BF62-28ABD3626258}" destId="{BA103F30-CBF4-4DCA-8751-CEBCA1FBA0D9}" srcOrd="1" destOrd="0" presId="urn:microsoft.com/office/officeart/2008/layout/AlternatingHexagons"/>
    <dgm:cxn modelId="{4244C79D-F51E-4D36-885C-E98EA61FB067}" type="presParOf" srcId="{8E148711-541E-40B7-BF62-28ABD3626258}" destId="{B67574A1-04DA-4E78-A093-5F5B54745B83}" srcOrd="2" destOrd="0" presId="urn:microsoft.com/office/officeart/2008/layout/AlternatingHexagons"/>
    <dgm:cxn modelId="{68D24D45-9016-4B64-A180-69E1BEDDBC82}" type="presParOf" srcId="{8E148711-541E-40B7-BF62-28ABD3626258}" destId="{D6D8DF77-29BD-46EC-ABEC-AD8992352D5A}" srcOrd="3" destOrd="0" presId="urn:microsoft.com/office/officeart/2008/layout/AlternatingHexagons"/>
    <dgm:cxn modelId="{6B75B2C2-3A8C-45DD-A7AF-490C50BB4A43}" type="presParOf" srcId="{8E148711-541E-40B7-BF62-28ABD3626258}" destId="{71FCA879-7918-46F0-B094-DDCBA28E2841}" srcOrd="4" destOrd="0" presId="urn:microsoft.com/office/officeart/2008/layout/AlternatingHexagon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93ACF-14D6-43AF-B7FF-DEBAE7E8244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A59B5-80DC-40F5-9668-2021176B8E56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Стадия переговоров</a:t>
          </a:r>
        </a:p>
      </dgm:t>
    </dgm:pt>
    <dgm:pt modelId="{6AA09DFF-ED1E-4EB6-BBD1-CF8927081A3B}" type="parTrans" cxnId="{B0DC53D2-DE0D-4D95-933C-F488D69766C2}">
      <dgm:prSet/>
      <dgm:spPr/>
      <dgm:t>
        <a:bodyPr/>
        <a:lstStyle/>
        <a:p>
          <a:endParaRPr lang="ru-RU"/>
        </a:p>
      </dgm:t>
    </dgm:pt>
    <dgm:pt modelId="{B5440DF7-51C9-47F3-BD28-2F0BD6D4D2FC}" type="sibTrans" cxnId="{B0DC53D2-DE0D-4D95-933C-F488D69766C2}">
      <dgm:prSet/>
      <dgm:spPr/>
      <dgm:t>
        <a:bodyPr/>
        <a:lstStyle/>
        <a:p>
          <a:endParaRPr lang="ru-RU"/>
        </a:p>
      </dgm:t>
    </dgm:pt>
    <dgm:pt modelId="{751F1D86-9B7B-40AB-A2D0-73683AB5B828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05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050" dirty="0" err="1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sms</a:t>
          </a:r>
          <a:r>
            <a:rPr lang="ru-RU" sz="105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 и е-</a:t>
          </a:r>
          <a:r>
            <a:rPr lang="en-US" sz="105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mail</a:t>
          </a:r>
          <a:r>
            <a:rPr lang="ru-RU" sz="105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 сообщений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02DD3-731E-44E5-A940-5FC7E5A8C4F7}" type="parTrans" cxnId="{1AEB444E-A41C-42A4-89AF-6EF33553D768}">
      <dgm:prSet/>
      <dgm:spPr/>
      <dgm:t>
        <a:bodyPr/>
        <a:lstStyle/>
        <a:p>
          <a:endParaRPr lang="ru-RU"/>
        </a:p>
      </dgm:t>
    </dgm:pt>
    <dgm:pt modelId="{6E0ABABF-8660-4A03-8C1D-7ECFFEAC7D02}" type="sibTrans" cxnId="{1AEB444E-A41C-42A4-89AF-6EF33553D768}">
      <dgm:prSet/>
      <dgm:spPr/>
      <dgm:t>
        <a:bodyPr/>
        <a:lstStyle/>
        <a:p>
          <a:endParaRPr lang="ru-RU"/>
        </a:p>
      </dgm:t>
    </dgm:pt>
    <dgm:pt modelId="{976A772E-91A3-427F-A60A-DF3498D38D29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Судебная стадия</a:t>
          </a:r>
        </a:p>
      </dgm:t>
    </dgm:pt>
    <dgm:pt modelId="{F922AA3F-80BD-443A-8BF0-FCBA5EC6BC82}" type="parTrans" cxnId="{7DD520BB-3AEC-4994-AF8D-B3A9A3296ED0}">
      <dgm:prSet/>
      <dgm:spPr/>
      <dgm:t>
        <a:bodyPr/>
        <a:lstStyle/>
        <a:p>
          <a:endParaRPr lang="ru-RU"/>
        </a:p>
      </dgm:t>
    </dgm:pt>
    <dgm:pt modelId="{62557791-91C9-4581-9954-A74FCDF94C0D}" type="sibTrans" cxnId="{7DD520BB-3AEC-4994-AF8D-B3A9A3296ED0}">
      <dgm:prSet/>
      <dgm:spPr/>
      <dgm:t>
        <a:bodyPr/>
        <a:lstStyle/>
        <a:p>
          <a:endParaRPr lang="ru-RU"/>
        </a:p>
      </dgm:t>
    </dgm:pt>
    <dgm:pt modelId="{2C63B6AC-B4B0-407A-A46D-4D7DAB3E84D6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050" b="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Приказное производство</a:t>
          </a:r>
          <a:endParaRPr lang="ru-RU" sz="10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EE61B-5248-4FC3-86DD-06B66D97A59E}" type="parTrans" cxnId="{20BFCCD6-9EDE-4ED7-840B-123A05BE15DD}">
      <dgm:prSet/>
      <dgm:spPr/>
      <dgm:t>
        <a:bodyPr/>
        <a:lstStyle/>
        <a:p>
          <a:endParaRPr lang="ru-RU"/>
        </a:p>
      </dgm:t>
    </dgm:pt>
    <dgm:pt modelId="{D37F3790-8836-4367-A51D-5A48E23E2606}" type="sibTrans" cxnId="{20BFCCD6-9EDE-4ED7-840B-123A05BE15DD}">
      <dgm:prSet/>
      <dgm:spPr/>
      <dgm:t>
        <a:bodyPr/>
        <a:lstStyle/>
        <a:p>
          <a:endParaRPr lang="ru-RU"/>
        </a:p>
      </dgm:t>
    </dgm:pt>
    <dgm:pt modelId="{334A25ED-A977-46B5-BD5D-9B1148E84494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Взыскание задолженности</a:t>
          </a:r>
        </a:p>
      </dgm:t>
    </dgm:pt>
    <dgm:pt modelId="{56E90EC1-E4B7-4600-B1E1-6B933B53F796}" type="parTrans" cxnId="{9CD1C35D-7179-4D88-9D7D-C97C69984477}">
      <dgm:prSet/>
      <dgm:spPr/>
      <dgm:t>
        <a:bodyPr/>
        <a:lstStyle/>
        <a:p>
          <a:endParaRPr lang="ru-RU"/>
        </a:p>
      </dgm:t>
    </dgm:pt>
    <dgm:pt modelId="{F9D130DE-B873-4215-A422-03ECCF31F32E}" type="sibTrans" cxnId="{9CD1C35D-7179-4D88-9D7D-C97C69984477}">
      <dgm:prSet/>
      <dgm:spPr/>
      <dgm:t>
        <a:bodyPr/>
        <a:lstStyle/>
        <a:p>
          <a:endParaRPr lang="ru-RU"/>
        </a:p>
      </dgm:t>
    </dgm:pt>
    <dgm:pt modelId="{4D59E4A3-2112-4A93-82E4-295D88E0392E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20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Запрос в банк</a:t>
          </a:r>
        </a:p>
      </dgm:t>
    </dgm:pt>
    <dgm:pt modelId="{49F9F840-1E0A-4AB0-A29C-4DEDB792166A}" type="parTrans" cxnId="{ECA1A313-4196-4B61-AD50-77B4BC2A437B}">
      <dgm:prSet/>
      <dgm:spPr/>
      <dgm:t>
        <a:bodyPr/>
        <a:lstStyle/>
        <a:p>
          <a:endParaRPr lang="ru-RU"/>
        </a:p>
      </dgm:t>
    </dgm:pt>
    <dgm:pt modelId="{8E38ECBD-B362-4208-A4A6-26F752763706}" type="sibTrans" cxnId="{ECA1A313-4196-4B61-AD50-77B4BC2A437B}">
      <dgm:prSet/>
      <dgm:spPr/>
      <dgm:t>
        <a:bodyPr/>
        <a:lstStyle/>
        <a:p>
          <a:endParaRPr lang="ru-RU"/>
        </a:p>
      </dgm:t>
    </dgm:pt>
    <dgm:pt modelId="{6EEF104E-EBEA-4A39-9084-AE9C5CA039E4}">
      <dgm:prSet custT="1"/>
      <dgm:spPr/>
      <dgm:t>
        <a:bodyPr/>
        <a:lstStyle/>
        <a:p>
          <a:r>
            <a:rPr lang="ru-RU" sz="105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Проведение живого и роботизированного обзвона</a:t>
          </a:r>
        </a:p>
      </dgm:t>
    </dgm:pt>
    <dgm:pt modelId="{D601B7C0-6D79-4ABC-9F88-E5BE2A279F23}" type="parTrans" cxnId="{9929EA4F-3269-49D6-86F4-737E6136245D}">
      <dgm:prSet/>
      <dgm:spPr/>
      <dgm:t>
        <a:bodyPr/>
        <a:lstStyle/>
        <a:p>
          <a:endParaRPr lang="ru-RU"/>
        </a:p>
      </dgm:t>
    </dgm:pt>
    <dgm:pt modelId="{0ABB586E-C31D-42F4-9799-D3BDA7915428}" type="sibTrans" cxnId="{9929EA4F-3269-49D6-86F4-737E6136245D}">
      <dgm:prSet/>
      <dgm:spPr/>
      <dgm:t>
        <a:bodyPr/>
        <a:lstStyle/>
        <a:p>
          <a:endParaRPr lang="ru-RU"/>
        </a:p>
      </dgm:t>
    </dgm:pt>
    <dgm:pt modelId="{39EF1D81-94E9-424C-BA09-CAAD4146C367}">
      <dgm:prSet custT="1"/>
      <dgm:spPr/>
      <dgm:t>
        <a:bodyPr/>
        <a:lstStyle/>
        <a:p>
          <a:r>
            <a:rPr lang="ru-RU" sz="105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Работа робота-коллектора</a:t>
          </a:r>
        </a:p>
      </dgm:t>
    </dgm:pt>
    <dgm:pt modelId="{DA4B3276-983A-4867-BC5B-AD2A955CBE27}" type="parTrans" cxnId="{115834D9-42F9-4E4F-A6BB-1A6F5C4A71FC}">
      <dgm:prSet/>
      <dgm:spPr/>
      <dgm:t>
        <a:bodyPr/>
        <a:lstStyle/>
        <a:p>
          <a:endParaRPr lang="ru-RU"/>
        </a:p>
      </dgm:t>
    </dgm:pt>
    <dgm:pt modelId="{D7A9A455-670F-4402-843E-B71277256EAB}" type="sibTrans" cxnId="{115834D9-42F9-4E4F-A6BB-1A6F5C4A71FC}">
      <dgm:prSet/>
      <dgm:spPr/>
      <dgm:t>
        <a:bodyPr/>
        <a:lstStyle/>
        <a:p>
          <a:endParaRPr lang="ru-RU"/>
        </a:p>
      </dgm:t>
    </dgm:pt>
    <dgm:pt modelId="{A9796604-C1C5-424E-874F-6B9D17260A63}">
      <dgm:prSet custT="1"/>
      <dgm:spPr/>
      <dgm:t>
        <a:bodyPr/>
        <a:lstStyle/>
        <a:p>
          <a:r>
            <a:rPr lang="ru-RU" sz="105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Направление претензий, уведомлений, </a:t>
          </a:r>
          <a:r>
            <a:rPr lang="ru-RU" sz="1050" dirty="0" err="1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демо</a:t>
          </a:r>
          <a:r>
            <a:rPr lang="ru-RU" sz="105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-исков</a:t>
          </a:r>
        </a:p>
      </dgm:t>
    </dgm:pt>
    <dgm:pt modelId="{A6800E67-4284-4CEC-B007-E992D29333CA}" type="parTrans" cxnId="{DDED69D9-BB7B-46BA-B0BC-884240205009}">
      <dgm:prSet/>
      <dgm:spPr/>
      <dgm:t>
        <a:bodyPr/>
        <a:lstStyle/>
        <a:p>
          <a:endParaRPr lang="ru-RU"/>
        </a:p>
      </dgm:t>
    </dgm:pt>
    <dgm:pt modelId="{2A904936-4B79-4591-9D70-95925133EE5A}" type="sibTrans" cxnId="{DDED69D9-BB7B-46BA-B0BC-884240205009}">
      <dgm:prSet/>
      <dgm:spPr/>
      <dgm:t>
        <a:bodyPr/>
        <a:lstStyle/>
        <a:p>
          <a:endParaRPr lang="ru-RU"/>
        </a:p>
      </dgm:t>
    </dgm:pt>
    <dgm:pt modelId="{C25616A7-631B-477A-8538-7FB0C1D2C227}">
      <dgm:prSet custT="1"/>
      <dgm:spPr/>
      <dgm:t>
        <a:bodyPr/>
        <a:lstStyle/>
        <a:p>
          <a:r>
            <a:rPr lang="ru-RU" sz="105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Иные виды досудебной работы</a:t>
          </a:r>
          <a:endParaRPr lang="ru-RU" sz="1050" dirty="0">
            <a:solidFill>
              <a:srgbClr val="660066"/>
            </a:solidFill>
            <a:effectLst/>
            <a:latin typeface="Arial" panose="020B0604020202020204" pitchFamily="34" charset="0"/>
            <a:ea typeface="Liberation Sans" panose="020B0604020202020204" pitchFamily="34" charset="0"/>
            <a:cs typeface="Arial" panose="020B0604020202020204" pitchFamily="34" charset="0"/>
          </a:endParaRPr>
        </a:p>
      </dgm:t>
    </dgm:pt>
    <dgm:pt modelId="{6E1BEC54-37AD-4BD1-AC58-D417FAC16815}" type="parTrans" cxnId="{485DAAFA-5EBB-4533-B70C-F4018FF35FD0}">
      <dgm:prSet/>
      <dgm:spPr/>
      <dgm:t>
        <a:bodyPr/>
        <a:lstStyle/>
        <a:p>
          <a:endParaRPr lang="ru-RU"/>
        </a:p>
      </dgm:t>
    </dgm:pt>
    <dgm:pt modelId="{88366AB4-7B79-4293-B942-EEF8A9431B65}" type="sibTrans" cxnId="{485DAAFA-5EBB-4533-B70C-F4018FF35FD0}">
      <dgm:prSet/>
      <dgm:spPr/>
      <dgm:t>
        <a:bodyPr/>
        <a:lstStyle/>
        <a:p>
          <a:endParaRPr lang="ru-RU"/>
        </a:p>
      </dgm:t>
    </dgm:pt>
    <dgm:pt modelId="{1108E677-1C20-44BF-ADB9-6B6D085F4921}">
      <dgm:prSet custT="1"/>
      <dgm:spPr/>
      <dgm:t>
        <a:bodyPr/>
        <a:lstStyle/>
        <a:p>
          <a:r>
            <a:rPr lang="ru-RU" sz="1050" b="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Ведение судебного процесса</a:t>
          </a:r>
        </a:p>
      </dgm:t>
    </dgm:pt>
    <dgm:pt modelId="{48C7FF5A-C7F9-462B-A9B4-38D5CAC6FC96}" type="parTrans" cxnId="{EC2E0B82-E037-466D-81F4-CBFD953BF53D}">
      <dgm:prSet/>
      <dgm:spPr/>
      <dgm:t>
        <a:bodyPr/>
        <a:lstStyle/>
        <a:p>
          <a:endParaRPr lang="ru-RU"/>
        </a:p>
      </dgm:t>
    </dgm:pt>
    <dgm:pt modelId="{29E83114-19AC-40AA-8E23-0910EAB658D0}" type="sibTrans" cxnId="{EC2E0B82-E037-466D-81F4-CBFD953BF53D}">
      <dgm:prSet/>
      <dgm:spPr/>
      <dgm:t>
        <a:bodyPr/>
        <a:lstStyle/>
        <a:p>
          <a:endParaRPr lang="ru-RU"/>
        </a:p>
      </dgm:t>
    </dgm:pt>
    <dgm:pt modelId="{30E0B04D-0B9F-4243-B3A0-046F44399590}">
      <dgm:prSet custT="1"/>
      <dgm:spPr/>
      <dgm:t>
        <a:bodyPr/>
        <a:lstStyle/>
        <a:p>
          <a:r>
            <a:rPr lang="ru-RU" sz="1050" b="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Исковое судопроизводство</a:t>
          </a:r>
        </a:p>
      </dgm:t>
    </dgm:pt>
    <dgm:pt modelId="{2A1FAE02-E656-454E-A2DB-0CFFB352CDB7}" type="parTrans" cxnId="{634A9810-855B-4FB6-A10C-961986AA565E}">
      <dgm:prSet/>
      <dgm:spPr/>
      <dgm:t>
        <a:bodyPr/>
        <a:lstStyle/>
        <a:p>
          <a:endParaRPr lang="ru-RU"/>
        </a:p>
      </dgm:t>
    </dgm:pt>
    <dgm:pt modelId="{9C99CDFC-637D-4593-98DA-0B839459C6FD}" type="sibTrans" cxnId="{634A9810-855B-4FB6-A10C-961986AA565E}">
      <dgm:prSet/>
      <dgm:spPr/>
      <dgm:t>
        <a:bodyPr/>
        <a:lstStyle/>
        <a:p>
          <a:endParaRPr lang="ru-RU"/>
        </a:p>
      </dgm:t>
    </dgm:pt>
    <dgm:pt modelId="{CF47B9DB-937D-4EB1-805E-E551C01149AB}">
      <dgm:prSet custT="1"/>
      <dgm:spPr/>
      <dgm:t>
        <a:bodyPr/>
        <a:lstStyle/>
        <a:p>
          <a:r>
            <a:rPr lang="ru-RU" sz="1050" b="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Взыскание в рамках ЕПД по нескольким принципалам в одном ЗВСП</a:t>
          </a:r>
        </a:p>
      </dgm:t>
    </dgm:pt>
    <dgm:pt modelId="{513FDC2B-E83B-4103-BB94-B910C1B030E9}" type="parTrans" cxnId="{64FF8E58-2CE6-459F-8F89-3C3727B989C2}">
      <dgm:prSet/>
      <dgm:spPr/>
      <dgm:t>
        <a:bodyPr/>
        <a:lstStyle/>
        <a:p>
          <a:endParaRPr lang="ru-RU"/>
        </a:p>
      </dgm:t>
    </dgm:pt>
    <dgm:pt modelId="{6CC77530-C536-46B0-807B-D41B87FACAF8}" type="sibTrans" cxnId="{64FF8E58-2CE6-459F-8F89-3C3727B989C2}">
      <dgm:prSet/>
      <dgm:spPr/>
      <dgm:t>
        <a:bodyPr/>
        <a:lstStyle/>
        <a:p>
          <a:endParaRPr lang="ru-RU"/>
        </a:p>
      </dgm:t>
    </dgm:pt>
    <dgm:pt modelId="{CA27F7C4-6E63-4DEE-B560-B35FC458A78F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20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Запрос в ФССП</a:t>
          </a:r>
        </a:p>
      </dgm:t>
    </dgm:pt>
    <dgm:pt modelId="{85C0BE79-27F9-4EAE-BB51-C8D18763B4AE}" type="parTrans" cxnId="{EB1A0548-E3AE-4D10-ACE8-5EF59F93B2D8}">
      <dgm:prSet/>
      <dgm:spPr/>
      <dgm:t>
        <a:bodyPr/>
        <a:lstStyle/>
        <a:p>
          <a:endParaRPr lang="ru-RU"/>
        </a:p>
      </dgm:t>
    </dgm:pt>
    <dgm:pt modelId="{9D42E1F6-D3A8-4F7D-B340-237A7B0504DD}" type="sibTrans" cxnId="{EB1A0548-E3AE-4D10-ACE8-5EF59F93B2D8}">
      <dgm:prSet/>
      <dgm:spPr/>
      <dgm:t>
        <a:bodyPr/>
        <a:lstStyle/>
        <a:p>
          <a:endParaRPr lang="ru-RU"/>
        </a:p>
      </dgm:t>
    </dgm:pt>
    <dgm:pt modelId="{D4750936-808A-4086-BE25-8FD07DA5D605}" type="pres">
      <dgm:prSet presAssocID="{36B93ACF-14D6-43AF-B7FF-DEBAE7E82442}" presName="rootnode" presStyleCnt="0">
        <dgm:presLayoutVars>
          <dgm:chMax/>
          <dgm:chPref/>
          <dgm:dir/>
          <dgm:animLvl val="lvl"/>
        </dgm:presLayoutVars>
      </dgm:prSet>
      <dgm:spPr/>
    </dgm:pt>
    <dgm:pt modelId="{AF3A83A9-81ED-4AC6-9EC0-ECF556EBBC58}" type="pres">
      <dgm:prSet presAssocID="{877A59B5-80DC-40F5-9668-2021176B8E56}" presName="composite" presStyleCnt="0"/>
      <dgm:spPr/>
    </dgm:pt>
    <dgm:pt modelId="{D964474C-C00B-4D8A-BA54-A9A3F5FC4ABE}" type="pres">
      <dgm:prSet presAssocID="{877A59B5-80DC-40F5-9668-2021176B8E56}" presName="bentUpArrow1" presStyleLbl="alignImgPlace1" presStyleIdx="0" presStyleCnt="2" custLinFactNeighborX="38091" custLinFactNeighborY="-1360"/>
      <dgm:spPr/>
    </dgm:pt>
    <dgm:pt modelId="{4DF9202E-9755-4B03-B613-657FC18AAB24}" type="pres">
      <dgm:prSet presAssocID="{877A59B5-80DC-40F5-9668-2021176B8E5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94B705C-2B40-41FC-A72A-D8B8E8010892}" type="pres">
      <dgm:prSet presAssocID="{877A59B5-80DC-40F5-9668-2021176B8E56}" presName="ChildText" presStyleLbl="revTx" presStyleIdx="0" presStyleCnt="3" custScaleX="236545" custLinFactNeighborX="93006" custLinFactNeighborY="1509">
        <dgm:presLayoutVars>
          <dgm:chMax val="0"/>
          <dgm:chPref val="0"/>
          <dgm:bulletEnabled val="1"/>
        </dgm:presLayoutVars>
      </dgm:prSet>
      <dgm:spPr/>
    </dgm:pt>
    <dgm:pt modelId="{1D952E0B-65A7-47A1-BC67-E5CC5E2AFF05}" type="pres">
      <dgm:prSet presAssocID="{B5440DF7-51C9-47F3-BD28-2F0BD6D4D2FC}" presName="sibTrans" presStyleCnt="0"/>
      <dgm:spPr/>
    </dgm:pt>
    <dgm:pt modelId="{1F60779B-3031-4714-946B-954100F01268}" type="pres">
      <dgm:prSet presAssocID="{976A772E-91A3-427F-A60A-DF3498D38D29}" presName="composite" presStyleCnt="0"/>
      <dgm:spPr/>
    </dgm:pt>
    <dgm:pt modelId="{4CB12A72-2121-481C-8163-4760F6A592B7}" type="pres">
      <dgm:prSet presAssocID="{976A772E-91A3-427F-A60A-DF3498D38D29}" presName="bentUpArrow1" presStyleLbl="alignImgPlace1" presStyleIdx="1" presStyleCnt="2" custLinFactNeighborX="37518" custLinFactNeighborY="-134"/>
      <dgm:spPr/>
    </dgm:pt>
    <dgm:pt modelId="{71C852E3-2D93-44D7-909B-9CE768742ACA}" type="pres">
      <dgm:prSet presAssocID="{976A772E-91A3-427F-A60A-DF3498D38D2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C75BFDBC-D5ED-4AFA-A192-D73ED874306D}" type="pres">
      <dgm:prSet presAssocID="{976A772E-91A3-427F-A60A-DF3498D38D29}" presName="ChildText" presStyleLbl="revTx" presStyleIdx="1" presStyleCnt="3" custScaleX="201693" custLinFactNeighborX="62819" custLinFactNeighborY="236">
        <dgm:presLayoutVars>
          <dgm:chMax val="0"/>
          <dgm:chPref val="0"/>
          <dgm:bulletEnabled val="1"/>
        </dgm:presLayoutVars>
      </dgm:prSet>
      <dgm:spPr/>
    </dgm:pt>
    <dgm:pt modelId="{133E1894-ADF5-459D-BE8F-417FFBBB06C5}" type="pres">
      <dgm:prSet presAssocID="{62557791-91C9-4581-9954-A74FCDF94C0D}" presName="sibTrans" presStyleCnt="0"/>
      <dgm:spPr/>
    </dgm:pt>
    <dgm:pt modelId="{EC256DCC-BBEC-4A3B-B098-1073CB688C3B}" type="pres">
      <dgm:prSet presAssocID="{334A25ED-A977-46B5-BD5D-9B1148E84494}" presName="composite" presStyleCnt="0"/>
      <dgm:spPr/>
    </dgm:pt>
    <dgm:pt modelId="{894AAFD6-EFE5-4721-A3D8-D0C2BDA3809A}" type="pres">
      <dgm:prSet presAssocID="{334A25ED-A977-46B5-BD5D-9B1148E8449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EB39BBE-54BA-465E-BBC4-7FAE7FC4BAE1}" type="pres">
      <dgm:prSet presAssocID="{334A25ED-A977-46B5-BD5D-9B1148E84494}" presName="FinalChildText" presStyleLbl="revTx" presStyleIdx="2" presStyleCnt="3" custScaleX="115740" custLinFactNeighborX="10693" custLinFactNeighborY="-370">
        <dgm:presLayoutVars>
          <dgm:chMax val="0"/>
          <dgm:chPref val="0"/>
          <dgm:bulletEnabled val="1"/>
        </dgm:presLayoutVars>
      </dgm:prSet>
      <dgm:spPr/>
    </dgm:pt>
  </dgm:ptLst>
  <dgm:cxnLst>
    <dgm:cxn modelId="{C2C3C503-AA4E-4D89-B6DE-84E539FFA407}" type="presOf" srcId="{CA27F7C4-6E63-4DEE-B560-B35FC458A78F}" destId="{CEB39BBE-54BA-465E-BBC4-7FAE7FC4BAE1}" srcOrd="0" destOrd="1" presId="urn:microsoft.com/office/officeart/2005/8/layout/StepDownProcess"/>
    <dgm:cxn modelId="{634A9810-855B-4FB6-A10C-961986AA565E}" srcId="{976A772E-91A3-427F-A60A-DF3498D38D29}" destId="{30E0B04D-0B9F-4243-B3A0-046F44399590}" srcOrd="2" destOrd="0" parTransId="{2A1FAE02-E656-454E-A2DB-0CFFB352CDB7}" sibTransId="{9C99CDFC-637D-4593-98DA-0B839459C6FD}"/>
    <dgm:cxn modelId="{ECA1A313-4196-4B61-AD50-77B4BC2A437B}" srcId="{334A25ED-A977-46B5-BD5D-9B1148E84494}" destId="{4D59E4A3-2112-4A93-82E4-295D88E0392E}" srcOrd="0" destOrd="0" parTransId="{49F9F840-1E0A-4AB0-A29C-4DEDB792166A}" sibTransId="{8E38ECBD-B362-4208-A4A6-26F752763706}"/>
    <dgm:cxn modelId="{8C10AE20-B7C3-46C8-89D7-6C0414AB84F3}" type="presOf" srcId="{39EF1D81-94E9-424C-BA09-CAAD4146C367}" destId="{794B705C-2B40-41FC-A72A-D8B8E8010892}" srcOrd="0" destOrd="2" presId="urn:microsoft.com/office/officeart/2005/8/layout/StepDownProcess"/>
    <dgm:cxn modelId="{45833022-2A66-430E-ADCE-CBCF6D4A735D}" type="presOf" srcId="{4D59E4A3-2112-4A93-82E4-295D88E0392E}" destId="{CEB39BBE-54BA-465E-BBC4-7FAE7FC4BAE1}" srcOrd="0" destOrd="0" presId="urn:microsoft.com/office/officeart/2005/8/layout/StepDownProcess"/>
    <dgm:cxn modelId="{9CD1C35D-7179-4D88-9D7D-C97C69984477}" srcId="{36B93ACF-14D6-43AF-B7FF-DEBAE7E82442}" destId="{334A25ED-A977-46B5-BD5D-9B1148E84494}" srcOrd="2" destOrd="0" parTransId="{56E90EC1-E4B7-4600-B1E1-6B933B53F796}" sibTransId="{F9D130DE-B873-4215-A422-03ECCF31F32E}"/>
    <dgm:cxn modelId="{58049E5F-4A71-4E5E-8EF0-293800B507EC}" type="presOf" srcId="{36B93ACF-14D6-43AF-B7FF-DEBAE7E82442}" destId="{D4750936-808A-4086-BE25-8FD07DA5D605}" srcOrd="0" destOrd="0" presId="urn:microsoft.com/office/officeart/2005/8/layout/StepDownProcess"/>
    <dgm:cxn modelId="{EB1A0548-E3AE-4D10-ACE8-5EF59F93B2D8}" srcId="{334A25ED-A977-46B5-BD5D-9B1148E84494}" destId="{CA27F7C4-6E63-4DEE-B560-B35FC458A78F}" srcOrd="1" destOrd="0" parTransId="{85C0BE79-27F9-4EAE-BB51-C8D18763B4AE}" sibTransId="{9D42E1F6-D3A8-4F7D-B340-237A7B0504DD}"/>
    <dgm:cxn modelId="{0F0DB568-640F-4D6D-B825-D77995A9B19D}" type="presOf" srcId="{877A59B5-80DC-40F5-9668-2021176B8E56}" destId="{4DF9202E-9755-4B03-B613-657FC18AAB24}" srcOrd="0" destOrd="0" presId="urn:microsoft.com/office/officeart/2005/8/layout/StepDownProcess"/>
    <dgm:cxn modelId="{1AEB444E-A41C-42A4-89AF-6EF33553D768}" srcId="{877A59B5-80DC-40F5-9668-2021176B8E56}" destId="{751F1D86-9B7B-40AB-A2D0-73683AB5B828}" srcOrd="0" destOrd="0" parTransId="{F0702DD3-731E-44E5-A940-5FC7E5A8C4F7}" sibTransId="{6E0ABABF-8660-4A03-8C1D-7ECFFEAC7D02}"/>
    <dgm:cxn modelId="{C1160F6F-1DBF-423B-AFEB-25F459B77C96}" type="presOf" srcId="{334A25ED-A977-46B5-BD5D-9B1148E84494}" destId="{894AAFD6-EFE5-4721-A3D8-D0C2BDA3809A}" srcOrd="0" destOrd="0" presId="urn:microsoft.com/office/officeart/2005/8/layout/StepDownProcess"/>
    <dgm:cxn modelId="{9929EA4F-3269-49D6-86F4-737E6136245D}" srcId="{877A59B5-80DC-40F5-9668-2021176B8E56}" destId="{6EEF104E-EBEA-4A39-9084-AE9C5CA039E4}" srcOrd="1" destOrd="0" parTransId="{D601B7C0-6D79-4ABC-9F88-E5BE2A279F23}" sibTransId="{0ABB586E-C31D-42F4-9799-D3BDA7915428}"/>
    <dgm:cxn modelId="{64FF8E58-2CE6-459F-8F89-3C3727B989C2}" srcId="{976A772E-91A3-427F-A60A-DF3498D38D29}" destId="{CF47B9DB-937D-4EB1-805E-E551C01149AB}" srcOrd="3" destOrd="0" parTransId="{513FDC2B-E83B-4103-BB94-B910C1B030E9}" sibTransId="{6CC77530-C536-46B0-807B-D41B87FACAF8}"/>
    <dgm:cxn modelId="{EC2E0B82-E037-466D-81F4-CBFD953BF53D}" srcId="{976A772E-91A3-427F-A60A-DF3498D38D29}" destId="{1108E677-1C20-44BF-ADB9-6B6D085F4921}" srcOrd="1" destOrd="0" parTransId="{48C7FF5A-C7F9-462B-A9B4-38D5CAC6FC96}" sibTransId="{29E83114-19AC-40AA-8E23-0910EAB658D0}"/>
    <dgm:cxn modelId="{B21EC598-2BD7-430B-ACEA-44C6D5B93B70}" type="presOf" srcId="{C25616A7-631B-477A-8538-7FB0C1D2C227}" destId="{794B705C-2B40-41FC-A72A-D8B8E8010892}" srcOrd="0" destOrd="4" presId="urn:microsoft.com/office/officeart/2005/8/layout/StepDownProcess"/>
    <dgm:cxn modelId="{452FA4A4-BA01-4DD8-A397-D3F4CCA31000}" type="presOf" srcId="{2C63B6AC-B4B0-407A-A46D-4D7DAB3E84D6}" destId="{C75BFDBC-D5ED-4AFA-A192-D73ED874306D}" srcOrd="0" destOrd="0" presId="urn:microsoft.com/office/officeart/2005/8/layout/StepDownProcess"/>
    <dgm:cxn modelId="{C39221A8-E902-4173-9887-4C7D43394B6A}" type="presOf" srcId="{1108E677-1C20-44BF-ADB9-6B6D085F4921}" destId="{C75BFDBC-D5ED-4AFA-A192-D73ED874306D}" srcOrd="0" destOrd="1" presId="urn:microsoft.com/office/officeart/2005/8/layout/StepDownProcess"/>
    <dgm:cxn modelId="{A46387A9-6552-4432-8DC7-924BE321E4BC}" type="presOf" srcId="{976A772E-91A3-427F-A60A-DF3498D38D29}" destId="{71C852E3-2D93-44D7-909B-9CE768742ACA}" srcOrd="0" destOrd="0" presId="urn:microsoft.com/office/officeart/2005/8/layout/StepDownProcess"/>
    <dgm:cxn modelId="{4FC1E4B1-7B16-4639-8398-405553D55F07}" type="presOf" srcId="{CF47B9DB-937D-4EB1-805E-E551C01149AB}" destId="{C75BFDBC-D5ED-4AFA-A192-D73ED874306D}" srcOrd="0" destOrd="3" presId="urn:microsoft.com/office/officeart/2005/8/layout/StepDownProcess"/>
    <dgm:cxn modelId="{7DD520BB-3AEC-4994-AF8D-B3A9A3296ED0}" srcId="{36B93ACF-14D6-43AF-B7FF-DEBAE7E82442}" destId="{976A772E-91A3-427F-A60A-DF3498D38D29}" srcOrd="1" destOrd="0" parTransId="{F922AA3F-80BD-443A-8BF0-FCBA5EC6BC82}" sibTransId="{62557791-91C9-4581-9954-A74FCDF94C0D}"/>
    <dgm:cxn modelId="{52827DC0-4A79-4DB6-9E4B-E563CC1F63BE}" type="presOf" srcId="{30E0B04D-0B9F-4243-B3A0-046F44399590}" destId="{C75BFDBC-D5ED-4AFA-A192-D73ED874306D}" srcOrd="0" destOrd="2" presId="urn:microsoft.com/office/officeart/2005/8/layout/StepDownProcess"/>
    <dgm:cxn modelId="{B0DC53D2-DE0D-4D95-933C-F488D69766C2}" srcId="{36B93ACF-14D6-43AF-B7FF-DEBAE7E82442}" destId="{877A59B5-80DC-40F5-9668-2021176B8E56}" srcOrd="0" destOrd="0" parTransId="{6AA09DFF-ED1E-4EB6-BBD1-CF8927081A3B}" sibTransId="{B5440DF7-51C9-47F3-BD28-2F0BD6D4D2FC}"/>
    <dgm:cxn modelId="{20BFCCD6-9EDE-4ED7-840B-123A05BE15DD}" srcId="{976A772E-91A3-427F-A60A-DF3498D38D29}" destId="{2C63B6AC-B4B0-407A-A46D-4D7DAB3E84D6}" srcOrd="0" destOrd="0" parTransId="{B91EE61B-5248-4FC3-86DD-06B66D97A59E}" sibTransId="{D37F3790-8836-4367-A51D-5A48E23E2606}"/>
    <dgm:cxn modelId="{115834D9-42F9-4E4F-A6BB-1A6F5C4A71FC}" srcId="{877A59B5-80DC-40F5-9668-2021176B8E56}" destId="{39EF1D81-94E9-424C-BA09-CAAD4146C367}" srcOrd="2" destOrd="0" parTransId="{DA4B3276-983A-4867-BC5B-AD2A955CBE27}" sibTransId="{D7A9A455-670F-4402-843E-B71277256EAB}"/>
    <dgm:cxn modelId="{DDED69D9-BB7B-46BA-B0BC-884240205009}" srcId="{877A59B5-80DC-40F5-9668-2021176B8E56}" destId="{A9796604-C1C5-424E-874F-6B9D17260A63}" srcOrd="3" destOrd="0" parTransId="{A6800E67-4284-4CEC-B007-E992D29333CA}" sibTransId="{2A904936-4B79-4591-9D70-95925133EE5A}"/>
    <dgm:cxn modelId="{7E6080DC-7F7B-431C-97C9-365AF057E5B4}" type="presOf" srcId="{751F1D86-9B7B-40AB-A2D0-73683AB5B828}" destId="{794B705C-2B40-41FC-A72A-D8B8E8010892}" srcOrd="0" destOrd="0" presId="urn:microsoft.com/office/officeart/2005/8/layout/StepDownProcess"/>
    <dgm:cxn modelId="{0EDBB6DF-591A-46FE-8411-371D954D0FC7}" type="presOf" srcId="{A9796604-C1C5-424E-874F-6B9D17260A63}" destId="{794B705C-2B40-41FC-A72A-D8B8E8010892}" srcOrd="0" destOrd="3" presId="urn:microsoft.com/office/officeart/2005/8/layout/StepDownProcess"/>
    <dgm:cxn modelId="{6C53D4E5-02C7-4861-9832-369534D033E1}" type="presOf" srcId="{6EEF104E-EBEA-4A39-9084-AE9C5CA039E4}" destId="{794B705C-2B40-41FC-A72A-D8B8E8010892}" srcOrd="0" destOrd="1" presId="urn:microsoft.com/office/officeart/2005/8/layout/StepDownProcess"/>
    <dgm:cxn modelId="{485DAAFA-5EBB-4533-B70C-F4018FF35FD0}" srcId="{877A59B5-80DC-40F5-9668-2021176B8E56}" destId="{C25616A7-631B-477A-8538-7FB0C1D2C227}" srcOrd="4" destOrd="0" parTransId="{6E1BEC54-37AD-4BD1-AC58-D417FAC16815}" sibTransId="{88366AB4-7B79-4293-B942-EEF8A9431B65}"/>
    <dgm:cxn modelId="{F0726BEA-9C7A-4724-8A7D-370A98217002}" type="presParOf" srcId="{D4750936-808A-4086-BE25-8FD07DA5D605}" destId="{AF3A83A9-81ED-4AC6-9EC0-ECF556EBBC58}" srcOrd="0" destOrd="0" presId="urn:microsoft.com/office/officeart/2005/8/layout/StepDownProcess"/>
    <dgm:cxn modelId="{3241CBFA-2A2C-49AD-9D14-A514D40CE966}" type="presParOf" srcId="{AF3A83A9-81ED-4AC6-9EC0-ECF556EBBC58}" destId="{D964474C-C00B-4D8A-BA54-A9A3F5FC4ABE}" srcOrd="0" destOrd="0" presId="urn:microsoft.com/office/officeart/2005/8/layout/StepDownProcess"/>
    <dgm:cxn modelId="{B287B345-82EE-4118-94F1-01E30791B39D}" type="presParOf" srcId="{AF3A83A9-81ED-4AC6-9EC0-ECF556EBBC58}" destId="{4DF9202E-9755-4B03-B613-657FC18AAB24}" srcOrd="1" destOrd="0" presId="urn:microsoft.com/office/officeart/2005/8/layout/StepDownProcess"/>
    <dgm:cxn modelId="{CCB039EA-8951-4D3D-B1E1-B0B19F25A6EF}" type="presParOf" srcId="{AF3A83A9-81ED-4AC6-9EC0-ECF556EBBC58}" destId="{794B705C-2B40-41FC-A72A-D8B8E8010892}" srcOrd="2" destOrd="0" presId="urn:microsoft.com/office/officeart/2005/8/layout/StepDownProcess"/>
    <dgm:cxn modelId="{CF4F3DF2-44B1-40F0-B501-DA58FCF1C2D7}" type="presParOf" srcId="{D4750936-808A-4086-BE25-8FD07DA5D605}" destId="{1D952E0B-65A7-47A1-BC67-E5CC5E2AFF05}" srcOrd="1" destOrd="0" presId="urn:microsoft.com/office/officeart/2005/8/layout/StepDownProcess"/>
    <dgm:cxn modelId="{BB846EE5-3E1A-4938-93B8-B057A63053DC}" type="presParOf" srcId="{D4750936-808A-4086-BE25-8FD07DA5D605}" destId="{1F60779B-3031-4714-946B-954100F01268}" srcOrd="2" destOrd="0" presId="urn:microsoft.com/office/officeart/2005/8/layout/StepDownProcess"/>
    <dgm:cxn modelId="{89C41E92-1C81-4BCC-BDE9-9F5DCD5155DD}" type="presParOf" srcId="{1F60779B-3031-4714-946B-954100F01268}" destId="{4CB12A72-2121-481C-8163-4760F6A592B7}" srcOrd="0" destOrd="0" presId="urn:microsoft.com/office/officeart/2005/8/layout/StepDownProcess"/>
    <dgm:cxn modelId="{62A96A40-F876-4471-AC8D-4FD5A9F27C93}" type="presParOf" srcId="{1F60779B-3031-4714-946B-954100F01268}" destId="{71C852E3-2D93-44D7-909B-9CE768742ACA}" srcOrd="1" destOrd="0" presId="urn:microsoft.com/office/officeart/2005/8/layout/StepDownProcess"/>
    <dgm:cxn modelId="{C74DFC7C-3DA9-4FC0-AADF-EC8022C7F9A6}" type="presParOf" srcId="{1F60779B-3031-4714-946B-954100F01268}" destId="{C75BFDBC-D5ED-4AFA-A192-D73ED874306D}" srcOrd="2" destOrd="0" presId="urn:microsoft.com/office/officeart/2005/8/layout/StepDownProcess"/>
    <dgm:cxn modelId="{125AD70B-D8A9-4A64-A159-622D65505FDB}" type="presParOf" srcId="{D4750936-808A-4086-BE25-8FD07DA5D605}" destId="{133E1894-ADF5-459D-BE8F-417FFBBB06C5}" srcOrd="3" destOrd="0" presId="urn:microsoft.com/office/officeart/2005/8/layout/StepDownProcess"/>
    <dgm:cxn modelId="{78AEA807-D6AB-4FB8-8939-597DA8EF7419}" type="presParOf" srcId="{D4750936-808A-4086-BE25-8FD07DA5D605}" destId="{EC256DCC-BBEC-4A3B-B098-1073CB688C3B}" srcOrd="4" destOrd="0" presId="urn:microsoft.com/office/officeart/2005/8/layout/StepDownProcess"/>
    <dgm:cxn modelId="{E7554D26-9B7B-46CE-815F-9A8C142870B5}" type="presParOf" srcId="{EC256DCC-BBEC-4A3B-B098-1073CB688C3B}" destId="{894AAFD6-EFE5-4721-A3D8-D0C2BDA3809A}" srcOrd="0" destOrd="0" presId="urn:microsoft.com/office/officeart/2005/8/layout/StepDownProcess"/>
    <dgm:cxn modelId="{3129267A-603F-4E5F-AF19-2BD61382A33D}" type="presParOf" srcId="{EC256DCC-BBEC-4A3B-B098-1073CB688C3B}" destId="{CEB39BBE-54BA-465E-BBC4-7FAE7FC4BAE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B764-7118-4BA8-B91C-59525F97858A}">
      <dsp:nvSpPr>
        <dsp:cNvPr id="0" name=""/>
        <dsp:cNvSpPr/>
      </dsp:nvSpPr>
      <dsp:spPr>
        <a:xfrm rot="5400000">
          <a:off x="2629974" y="997436"/>
          <a:ext cx="1082545" cy="9418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latin typeface="Astra Sans"/>
          </a:endParaRPr>
        </a:p>
      </dsp:txBody>
      <dsp:txXfrm rot="-5400000">
        <a:off x="2847105" y="1095768"/>
        <a:ext cx="648282" cy="745151"/>
      </dsp:txXfrm>
    </dsp:sp>
    <dsp:sp modelId="{4CE55E0B-BD11-430D-917B-04981476FD67}">
      <dsp:nvSpPr>
        <dsp:cNvPr id="0" name=""/>
        <dsp:cNvSpPr/>
      </dsp:nvSpPr>
      <dsp:spPr>
        <a:xfrm>
          <a:off x="3200815" y="216650"/>
          <a:ext cx="1208120" cy="64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4DA49-0D18-45AD-BC1C-A21122C9A0C5}">
      <dsp:nvSpPr>
        <dsp:cNvPr id="0" name=""/>
        <dsp:cNvSpPr/>
      </dsp:nvSpPr>
      <dsp:spPr>
        <a:xfrm rot="5400000">
          <a:off x="3157475" y="1893946"/>
          <a:ext cx="1082545" cy="9418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shade val="80000"/>
                <a:hueOff val="-102657"/>
                <a:satOff val="0"/>
                <a:lumOff val="67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102657"/>
                <a:satOff val="0"/>
                <a:lumOff val="67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102657"/>
                <a:satOff val="0"/>
                <a:lumOff val="67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3374606" y="1992278"/>
        <a:ext cx="648282" cy="745151"/>
      </dsp:txXfrm>
    </dsp:sp>
    <dsp:sp modelId="{7263F753-C738-4226-B6B7-A5DE7E598AD9}">
      <dsp:nvSpPr>
        <dsp:cNvPr id="0" name=""/>
        <dsp:cNvSpPr/>
      </dsp:nvSpPr>
      <dsp:spPr>
        <a:xfrm rot="5400000">
          <a:off x="1622421" y="1004961"/>
          <a:ext cx="1051487" cy="9521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shade val="80000"/>
                <a:hueOff val="-205313"/>
                <a:satOff val="0"/>
                <a:lumOff val="13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205313"/>
                <a:satOff val="0"/>
                <a:lumOff val="13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205313"/>
                <a:satOff val="0"/>
                <a:lumOff val="13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Онлайн-офис</a:t>
          </a:r>
        </a:p>
      </dsp:txBody>
      <dsp:txXfrm rot="-5400000">
        <a:off x="1823294" y="1122243"/>
        <a:ext cx="649741" cy="717553"/>
      </dsp:txXfrm>
    </dsp:sp>
    <dsp:sp modelId="{23E41BC7-6689-4A19-9F20-BFA16034A0B3}">
      <dsp:nvSpPr>
        <dsp:cNvPr id="0" name=""/>
        <dsp:cNvSpPr/>
      </dsp:nvSpPr>
      <dsp:spPr>
        <a:xfrm>
          <a:off x="3751560" y="886479"/>
          <a:ext cx="1169148" cy="64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77483-5410-4AF8-94FC-203804D9BEEB}">
      <dsp:nvSpPr>
        <dsp:cNvPr id="0" name=""/>
        <dsp:cNvSpPr/>
      </dsp:nvSpPr>
      <dsp:spPr>
        <a:xfrm rot="5400000">
          <a:off x="594027" y="981176"/>
          <a:ext cx="1082545" cy="9418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shade val="80000"/>
                <a:hueOff val="-307970"/>
                <a:satOff val="0"/>
                <a:lumOff val="203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307970"/>
                <a:satOff val="0"/>
                <a:lumOff val="203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307970"/>
                <a:satOff val="0"/>
                <a:lumOff val="203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Электронная почта КО</a:t>
          </a:r>
        </a:p>
      </dsp:txBody>
      <dsp:txXfrm rot="-5400000">
        <a:off x="811158" y="1079508"/>
        <a:ext cx="648282" cy="745151"/>
      </dsp:txXfrm>
    </dsp:sp>
    <dsp:sp modelId="{688DF2B6-0619-44DD-9EE0-18820826481C}">
      <dsp:nvSpPr>
        <dsp:cNvPr id="0" name=""/>
        <dsp:cNvSpPr/>
      </dsp:nvSpPr>
      <dsp:spPr>
        <a:xfrm rot="5400000">
          <a:off x="2160056" y="1908235"/>
          <a:ext cx="1082545" cy="9418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shade val="80000"/>
                <a:hueOff val="-410626"/>
                <a:satOff val="0"/>
                <a:lumOff val="271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410626"/>
                <a:satOff val="0"/>
                <a:lumOff val="271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410626"/>
                <a:satOff val="0"/>
                <a:lumOff val="271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Чат-бот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Astra Sans"/>
          </a:endParaRPr>
        </a:p>
      </dsp:txBody>
      <dsp:txXfrm rot="-5400000">
        <a:off x="2377187" y="2006567"/>
        <a:ext cx="648282" cy="745151"/>
      </dsp:txXfrm>
    </dsp:sp>
    <dsp:sp modelId="{BA103F30-CBF4-4DCA-8751-CEBCA1FBA0D9}">
      <dsp:nvSpPr>
        <dsp:cNvPr id="0" name=""/>
        <dsp:cNvSpPr/>
      </dsp:nvSpPr>
      <dsp:spPr>
        <a:xfrm>
          <a:off x="3200815" y="2054379"/>
          <a:ext cx="1208120" cy="64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CA879-7918-46F0-B094-DDCBA28E2841}">
      <dsp:nvSpPr>
        <dsp:cNvPr id="0" name=""/>
        <dsp:cNvSpPr/>
      </dsp:nvSpPr>
      <dsp:spPr>
        <a:xfrm rot="5400000">
          <a:off x="1142896" y="1908377"/>
          <a:ext cx="1082545" cy="9418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1360027" y="2006709"/>
        <a:ext cx="648282" cy="745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4474C-C00B-4D8A-BA54-A9A3F5FC4ABE}">
      <dsp:nvSpPr>
        <dsp:cNvPr id="0" name=""/>
        <dsp:cNvSpPr/>
      </dsp:nvSpPr>
      <dsp:spPr>
        <a:xfrm rot="5400000">
          <a:off x="1054784" y="1145326"/>
          <a:ext cx="1025274" cy="1167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9202E-9755-4B03-B613-657FC18AAB24}">
      <dsp:nvSpPr>
        <dsp:cNvPr id="0" name=""/>
        <dsp:cNvSpPr/>
      </dsp:nvSpPr>
      <dsp:spPr>
        <a:xfrm>
          <a:off x="338535" y="22732"/>
          <a:ext cx="1725958" cy="1208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Стадия переговоров</a:t>
          </a:r>
        </a:p>
      </dsp:txBody>
      <dsp:txXfrm>
        <a:off x="397521" y="81718"/>
        <a:ext cx="1607986" cy="1090142"/>
      </dsp:txXfrm>
    </dsp:sp>
    <dsp:sp modelId="{794B705C-2B40-41FC-A72A-D8B8E8010892}">
      <dsp:nvSpPr>
        <dsp:cNvPr id="0" name=""/>
        <dsp:cNvSpPr/>
      </dsp:nvSpPr>
      <dsp:spPr>
        <a:xfrm>
          <a:off x="2374973" y="152688"/>
          <a:ext cx="2969344" cy="9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05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050" kern="1200" dirty="0" err="1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sms</a:t>
          </a:r>
          <a:r>
            <a:rPr lang="ru-RU" sz="105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 и е-</a:t>
          </a:r>
          <a:r>
            <a:rPr lang="en-US" sz="105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mail</a:t>
          </a:r>
          <a:r>
            <a:rPr lang="ru-RU" sz="105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 сообщений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Проведение живого и роботизированного обзвона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Работа робота-коллектора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Направление претензий, уведомлений, </a:t>
          </a:r>
          <a:r>
            <a:rPr lang="ru-RU" sz="1050" kern="1200" dirty="0" err="1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демо</a:t>
          </a:r>
          <a:r>
            <a:rPr lang="ru-RU" sz="105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-исков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Иные виды досудебной работы</a:t>
          </a:r>
          <a:endParaRPr lang="ru-RU" sz="1050" kern="1200" dirty="0">
            <a:solidFill>
              <a:srgbClr val="660066"/>
            </a:solidFill>
            <a:effectLst/>
            <a:latin typeface="Arial" panose="020B0604020202020204" pitchFamily="34" charset="0"/>
            <a:ea typeface="Liberation Sans" panose="020B0604020202020204" pitchFamily="34" charset="0"/>
            <a:cs typeface="Arial" panose="020B0604020202020204" pitchFamily="34" charset="0"/>
          </a:endParaRPr>
        </a:p>
      </dsp:txBody>
      <dsp:txXfrm>
        <a:off x="2374973" y="152688"/>
        <a:ext cx="2969344" cy="976451"/>
      </dsp:txXfrm>
    </dsp:sp>
    <dsp:sp modelId="{4CB12A72-2121-481C-8163-4760F6A592B7}">
      <dsp:nvSpPr>
        <dsp:cNvPr id="0" name=""/>
        <dsp:cNvSpPr/>
      </dsp:nvSpPr>
      <dsp:spPr>
        <a:xfrm rot="5400000">
          <a:off x="2890469" y="2515007"/>
          <a:ext cx="1025274" cy="1167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852E3-2D93-44D7-909B-9CE768742ACA}">
      <dsp:nvSpPr>
        <dsp:cNvPr id="0" name=""/>
        <dsp:cNvSpPr/>
      </dsp:nvSpPr>
      <dsp:spPr>
        <a:xfrm>
          <a:off x="2180909" y="1379844"/>
          <a:ext cx="1725958" cy="1208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Судебная стадия</a:t>
          </a:r>
        </a:p>
      </dsp:txBody>
      <dsp:txXfrm>
        <a:off x="2239895" y="1438830"/>
        <a:ext cx="1607986" cy="1090142"/>
      </dsp:txXfrm>
    </dsp:sp>
    <dsp:sp modelId="{C75BFDBC-D5ED-4AFA-A192-D73ED874306D}">
      <dsp:nvSpPr>
        <dsp:cNvPr id="0" name=""/>
        <dsp:cNvSpPr/>
      </dsp:nvSpPr>
      <dsp:spPr>
        <a:xfrm>
          <a:off x="4057158" y="1497370"/>
          <a:ext cx="2531847" cy="9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050" b="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Приказное производство</a:t>
          </a:r>
          <a:endParaRPr lang="ru-RU" sz="105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b="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Ведение судебного процесса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b="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Исковое судопроизводство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b="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Взыскание в рамках ЕПД по нескольким принципалам в одном ЗВСП</a:t>
          </a:r>
        </a:p>
      </dsp:txBody>
      <dsp:txXfrm>
        <a:off x="4057158" y="1497370"/>
        <a:ext cx="2531847" cy="976451"/>
      </dsp:txXfrm>
    </dsp:sp>
    <dsp:sp modelId="{894AAFD6-EFE5-4721-A3D8-D0C2BDA3809A}">
      <dsp:nvSpPr>
        <dsp:cNvPr id="0" name=""/>
        <dsp:cNvSpPr/>
      </dsp:nvSpPr>
      <dsp:spPr>
        <a:xfrm>
          <a:off x="4023284" y="2736956"/>
          <a:ext cx="1725958" cy="1208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Взыскание задолженности</a:t>
          </a:r>
        </a:p>
      </dsp:txBody>
      <dsp:txXfrm>
        <a:off x="4082270" y="2795942"/>
        <a:ext cx="1607986" cy="1090142"/>
      </dsp:txXfrm>
    </dsp:sp>
    <dsp:sp modelId="{CEB39BBE-54BA-465E-BBC4-7FAE7FC4BAE1}">
      <dsp:nvSpPr>
        <dsp:cNvPr id="0" name=""/>
        <dsp:cNvSpPr/>
      </dsp:nvSpPr>
      <dsp:spPr>
        <a:xfrm>
          <a:off x="5784679" y="2848564"/>
          <a:ext cx="1452881" cy="9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20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Запрос в банк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200" kern="1200" dirty="0">
              <a:solidFill>
                <a:srgbClr val="660066"/>
              </a:solidFill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rPr>
            <a:t>Запрос в ФССП</a:t>
          </a:r>
        </a:p>
      </dsp:txBody>
      <dsp:txXfrm>
        <a:off x="5784679" y="2848564"/>
        <a:ext cx="1452881" cy="97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6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r">
              <a:defRPr sz="1200"/>
            </a:lvl1pPr>
          </a:lstStyle>
          <a:p>
            <a:fld id="{506E70EA-AFD7-4809-A708-F9660181FF93}" type="datetimeFigureOut">
              <a:rPr lang="ru-RU" smtClean="0"/>
              <a:t>24.11.2025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7" rIns="91436" bIns="4571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36" tIns="45717" rIns="91436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r">
              <a:defRPr sz="1200"/>
            </a:lvl1pPr>
          </a:lstStyle>
          <a:p>
            <a:fld id="{F214E88D-050E-49E5-B055-674282794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55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4E88D-050E-49E5-B055-6742827941D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03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6DAB0-7E71-49C4-BE4F-52850CB20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06B9F3-D40A-470B-946A-8EA745AA5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25593-BBFD-47F8-84CD-65F2BBE2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2DD2-B05F-4627-99BC-ACB7AA0ACEA4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EC5E28-EF01-495D-8A76-DEE00E35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97EF3-270B-4850-8BCA-6487A523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99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A3BE4-FF80-4812-92FA-F4BC5C09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66425D-EBDA-4E08-97F7-9853B1E83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33CE2-47D8-48EC-8401-0E6DD4A0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64B9-A4E9-490D-99A5-3C2E2846FA4C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00C156-07DA-4C53-B300-0C2BA6CD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55BB9-B619-4D3A-9E9F-14CFA235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33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31BE60-A8D4-41E4-B4D3-8E9A015FC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E6A8B8-DB7F-439E-ACB7-C394AA4B3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FDA333-B7B5-4574-AAF4-00680DE9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EF7-1529-492A-ADEE-494FE5597F50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2F9E9F-14C3-40D2-BF1B-6965EACF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5C845-8FA1-4867-B122-3B0B60BA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68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FBC1-C2CA-4E10-B92B-382601E3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6615F-512C-4E41-A423-2F6463F6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ABFA0-4660-4022-BAF9-B9443078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3E20-BEB2-49F1-8CB4-97384B4D1937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98CE1-3FCA-42D7-A87A-BAE460FF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D33CB-F12F-47EF-B027-76CEB766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69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C013D-FB2C-4B5B-830E-066A8A78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78F7F-AA0D-46B7-97D2-4B1551EC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A7F40-0216-4F3E-AA51-CC1D4FB5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DE5-1CAC-45F7-A11C-C2EF264B2109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061B8-B375-481A-A2EF-2C84051A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F8677-EDD0-43CE-9B3E-CEA40E8E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42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F7D15-73C3-4465-9273-BB98877D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D3F76-BA20-4623-A58C-7C1CC5DA8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E453FC-2FCC-4E30-874E-4E94B2E04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430BD6-3CD1-46BA-8DA3-87480CA3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0B56-AA6C-408A-91F8-FF7E261F7F85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481370-82B9-4CFA-8976-D33C6B20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05F55-FFE9-4F80-888E-BC2DD397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02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D4248-AC97-4B6D-9137-45A90358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C3026-2BBB-48D7-9B71-3B773B041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D8501A-9532-4607-831E-D203DB4F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28865-99DF-4189-838B-2137F23B4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722B66-A135-40F9-B367-C72AE6CA6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DC2F1C-2F2E-48E1-B01E-519299E5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726C-933D-4C72-BC3C-FA2F54878483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242FBE-EC2F-45E1-BFE9-74130951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EF2257-2F0A-4A7B-AA76-9FA2C095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3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C9D70-7ED3-4A27-BDB3-2BF3FB70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6C4DBD-B808-4068-9C85-1D40C19A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08E8-A664-4C7B-8D92-1B700389B112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643C47-82B8-473E-9B9C-2841D759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F6FD9-D11D-456D-9F7E-87DA968E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7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DD21BB-B781-40D5-9F16-035EBBEA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22BA-A54B-4D1F-B40B-AB36DA1D8DC6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E57FAE-34BA-4326-808E-A92F49AC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FF97D7-35D5-4CD6-8A94-6536363D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56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2A2C8-7D91-448F-A178-3A64ECBA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491C1-D54C-4CFE-8ABE-34C977B22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C35EFF-57CD-4DCE-8673-4FE74D2CD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D3F47-DAE5-4A72-B6AE-925414EF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2C66-70E7-4D12-BB76-72B52956EE5D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2B2B4F-6795-420D-A587-B0A9486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F7C13-DDDE-4F4B-8179-F7231DD2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78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B7381-510C-40B0-B84F-6C2AC6B9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000F40-0046-41AC-9B2B-70271A172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DA990B-7E3A-4E7A-998A-C9256AF61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06B70-5369-4358-B537-1E2D5B43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35CE-2C12-4AFC-A222-80B388F90847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30980-620E-4947-8A31-6D5735A9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269B20-7DA3-4C1E-A607-D69B0B94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00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D0A24-F888-4966-A3D3-F9870DB5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4BDB3F-F4F0-4D00-AD95-7D51A8294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F6DCE9-A0FF-4F3A-AC2C-176C681E3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FBEDC-2EBF-4240-8C0F-353386218FBF}" type="datetime1">
              <a:rPr lang="ru-RU" smtClean="0"/>
              <a:t>24.11.2025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41323-D4B5-4A90-86D0-83B9FAC65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F0479-DAA7-4CCB-908A-7360E973E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FBD5-BD17-4BA7-8829-D9AE7C080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7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29.jpeg"/><Relationship Id="rId12" Type="http://schemas.microsoft.com/office/2007/relationships/hdphoto" Target="../media/hdphoto4.wdp"/><Relationship Id="rId17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emf"/><Relationship Id="rId12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1.png"/><Relationship Id="rId5" Type="http://schemas.openxmlformats.org/officeDocument/2006/relationships/image" Target="../media/image2.png"/><Relationship Id="rId10" Type="http://schemas.openxmlformats.org/officeDocument/2006/relationships/image" Target="../media/image40.jpeg"/><Relationship Id="rId4" Type="http://schemas.microsoft.com/office/2007/relationships/hdphoto" Target="../media/hdphoto2.wdp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chart" Target="../charts/chart1.xm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jpg"/><Relationship Id="rId5" Type="http://schemas.openxmlformats.org/officeDocument/2006/relationships/diagramData" Target="../diagrams/data1.xml"/><Relationship Id="rId15" Type="http://schemas.openxmlformats.org/officeDocument/2006/relationships/image" Target="../media/image22.jpg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9FDAA-83A3-405E-AECA-895056D86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57" y="2231606"/>
            <a:ext cx="11766885" cy="132883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600B5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Единый информационно-расчетный центр </a:t>
            </a:r>
            <a:br>
              <a:rPr lang="ru-RU" sz="2800" b="1" dirty="0">
                <a:solidFill>
                  <a:srgbClr val="600B5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600B5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Республики Башкортостан – ваш надежный партнер!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D44CBF-654E-4CCE-8A22-90B692672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9" b="14488"/>
          <a:stretch/>
        </p:blipFill>
        <p:spPr>
          <a:xfrm>
            <a:off x="8359177" y="3724429"/>
            <a:ext cx="3832823" cy="31335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A50B78-8F8F-4402-97EC-E0DB1A604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"/>
            <a:ext cx="3657600" cy="1228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8C62F-A928-4C68-BE2C-C27DAB7A8ACC}"/>
              </a:ext>
            </a:extLst>
          </p:cNvPr>
          <p:cNvSpPr txBox="1"/>
          <p:nvPr/>
        </p:nvSpPr>
        <p:spPr>
          <a:xfrm>
            <a:off x="396276" y="5945555"/>
            <a:ext cx="286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00B5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Дата: 18.11.2025.</a:t>
            </a:r>
          </a:p>
        </p:txBody>
      </p:sp>
    </p:spTree>
    <p:extLst>
      <p:ext uri="{BB962C8B-B14F-4D97-AF65-F5344CB8AC3E}">
        <p14:creationId xmlns:p14="http://schemas.microsoft.com/office/powerpoint/2010/main" val="151198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b="1" smtClean="0"/>
              <a:t>10</a:t>
            </a:fld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56F758-19D3-43D0-8FF9-EACAA7ACA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4F9D2E7-7CC2-4A8E-91CE-A4C15692BD65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Picture background">
            <a:extLst>
              <a:ext uri="{FF2B5EF4-FFF2-40B4-BE49-F238E27FC236}">
                <a16:creationId xmlns:a16="http://schemas.microsoft.com/office/drawing/2014/main" id="{74710A87-9515-4400-85C3-2C18A8E2F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-903" r="17878" b="903"/>
          <a:stretch/>
        </p:blipFill>
        <p:spPr bwMode="auto">
          <a:xfrm>
            <a:off x="1806646" y="3204993"/>
            <a:ext cx="981512" cy="9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79BAE4D-F779-44D9-A0A5-4BB73C53F419}"/>
              </a:ext>
            </a:extLst>
          </p:cNvPr>
          <p:cNvCxnSpPr>
            <a:cxnSpLocks/>
          </p:cNvCxnSpPr>
          <p:nvPr/>
        </p:nvCxnSpPr>
        <p:spPr>
          <a:xfrm>
            <a:off x="1088205" y="3669451"/>
            <a:ext cx="849977" cy="0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81D924F-04BB-46D9-8EE2-5DDEEA98B7E0}"/>
              </a:ext>
            </a:extLst>
          </p:cNvPr>
          <p:cNvCxnSpPr>
            <a:cxnSpLocks/>
            <a:stCxn id="18" idx="3"/>
            <a:endCxn id="24" idx="1"/>
          </p:cNvCxnSpPr>
          <p:nvPr/>
        </p:nvCxnSpPr>
        <p:spPr>
          <a:xfrm flipV="1">
            <a:off x="2788158" y="3659173"/>
            <a:ext cx="1760112" cy="10279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D84F6443-01AE-490E-8612-C5940363A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67" y="3418627"/>
            <a:ext cx="50165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129B7B2-9194-44F8-B2D2-CC50794BC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82" t="6096" r="3806" b="6576"/>
          <a:stretch/>
        </p:blipFill>
        <p:spPr>
          <a:xfrm>
            <a:off x="4548270" y="3347037"/>
            <a:ext cx="1855806" cy="624271"/>
          </a:xfrm>
          <a:prstGeom prst="rect">
            <a:avLst/>
          </a:prstGeom>
          <a:ln>
            <a:solidFill>
              <a:srgbClr val="600B50"/>
            </a:solidFill>
          </a:ln>
        </p:spPr>
      </p:pic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4A86E09B-6B40-4887-A45B-A419715F445B}"/>
              </a:ext>
            </a:extLst>
          </p:cNvPr>
          <p:cNvCxnSpPr>
            <a:cxnSpLocks/>
          </p:cNvCxnSpPr>
          <p:nvPr/>
        </p:nvCxnSpPr>
        <p:spPr>
          <a:xfrm>
            <a:off x="6404076" y="3481261"/>
            <a:ext cx="318247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5A55BA64-7DE9-4ECE-BE7E-05E1348692C5}"/>
              </a:ext>
            </a:extLst>
          </p:cNvPr>
          <p:cNvCxnSpPr>
            <a:cxnSpLocks/>
          </p:cNvCxnSpPr>
          <p:nvPr/>
        </p:nvCxnSpPr>
        <p:spPr>
          <a:xfrm flipH="1">
            <a:off x="6404076" y="3826721"/>
            <a:ext cx="318247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B5F464C-E3DB-4BFC-9E82-CE26D67F2D87}"/>
              </a:ext>
            </a:extLst>
          </p:cNvPr>
          <p:cNvSpPr txBox="1"/>
          <p:nvPr/>
        </p:nvSpPr>
        <p:spPr>
          <a:xfrm>
            <a:off x="7125117" y="3168273"/>
            <a:ext cx="1434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д/с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61CB42-62F0-4C7B-B847-F94050801C8E}"/>
              </a:ext>
            </a:extLst>
          </p:cNvPr>
          <p:cNvSpPr txBox="1"/>
          <p:nvPr/>
        </p:nvSpPr>
        <p:spPr>
          <a:xfrm>
            <a:off x="6876253" y="3766843"/>
            <a:ext cx="2221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Агентский договор</a:t>
            </a: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EEBAAFF-5158-452F-A290-2D632EA74F45}"/>
              </a:ext>
            </a:extLst>
          </p:cNvPr>
          <p:cNvGrpSpPr/>
          <p:nvPr/>
        </p:nvGrpSpPr>
        <p:grpSpPr>
          <a:xfrm>
            <a:off x="9499276" y="1265086"/>
            <a:ext cx="2384638" cy="4709813"/>
            <a:chOff x="9492675" y="702627"/>
            <a:chExt cx="2384638" cy="4709813"/>
          </a:xfrm>
        </p:grpSpPr>
        <p:pic>
          <p:nvPicPr>
            <p:cNvPr id="1030" name="Picture 6" descr="Picture background">
              <a:extLst>
                <a:ext uri="{FF2B5EF4-FFF2-40B4-BE49-F238E27FC236}">
                  <a16:creationId xmlns:a16="http://schemas.microsoft.com/office/drawing/2014/main" id="{7743DF53-F0C4-4904-AD5B-677AD45F1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7617" y="1101806"/>
              <a:ext cx="1207924" cy="7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1D7F4E2D-3065-4F2F-8672-74CD8ADD8A21}"/>
                </a:ext>
              </a:extLst>
            </p:cNvPr>
            <p:cNvGrpSpPr/>
            <p:nvPr/>
          </p:nvGrpSpPr>
          <p:grpSpPr>
            <a:xfrm>
              <a:off x="9586546" y="1970072"/>
              <a:ext cx="1267465" cy="1154014"/>
              <a:chOff x="6222678" y="3204994"/>
              <a:chExt cx="3195275" cy="2795756"/>
            </a:xfrm>
          </p:grpSpPr>
          <p:pic>
            <p:nvPicPr>
              <p:cNvPr id="1032" name="Picture 8" descr="Picture background">
                <a:extLst>
                  <a:ext uri="{FF2B5EF4-FFF2-40B4-BE49-F238E27FC236}">
                    <a16:creationId xmlns:a16="http://schemas.microsoft.com/office/drawing/2014/main" id="{A2545753-BF6A-4C0C-9967-7CC8F3C5B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333" b="90000" l="10000" r="90000">
                            <a14:foregroundMark x1="35222" y1="9074" x2="35222" y2="9074"/>
                            <a14:foregroundMark x1="52111" y1="8519" x2="52111" y2="8519"/>
                            <a14:foregroundMark x1="57222" y1="8333" x2="57222" y2="8333"/>
                            <a14:foregroundMark x1="42444" y1="24815" x2="42444" y2="24815"/>
                            <a14:foregroundMark x1="45556" y1="34074" x2="45556" y2="34074"/>
                            <a14:foregroundMark x1="45222" y1="41296" x2="45222" y2="41296"/>
                            <a14:foregroundMark x1="55000" y1="40926" x2="55000" y2="40926"/>
                            <a14:foregroundMark x1="52333" y1="50000" x2="52333" y2="50000"/>
                            <a14:foregroundMark x1="52556" y1="58148" x2="52556" y2="58148"/>
                            <a14:foregroundMark x1="52667" y1="74074" x2="52667" y2="740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3" r="20695"/>
              <a:stretch/>
            </p:blipFill>
            <p:spPr bwMode="auto">
              <a:xfrm>
                <a:off x="6674752" y="3204994"/>
                <a:ext cx="2743201" cy="279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Picture background">
                <a:extLst>
                  <a:ext uri="{FF2B5EF4-FFF2-40B4-BE49-F238E27FC236}">
                    <a16:creationId xmlns:a16="http://schemas.microsoft.com/office/drawing/2014/main" id="{BDF7D50B-0C6B-4192-9F81-75676BDA6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2678" y="4133910"/>
                <a:ext cx="1730871" cy="1707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6" name="Picture 12" descr="Picture background">
              <a:extLst>
                <a:ext uri="{FF2B5EF4-FFF2-40B4-BE49-F238E27FC236}">
                  <a16:creationId xmlns:a16="http://schemas.microsoft.com/office/drawing/2014/main" id="{2B3AA1C0-8948-4A5B-BB7F-A5FBEDECD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09" b="95009" l="9626" r="89840">
                          <a14:foregroundMark x1="55214" y1="23351" x2="55214" y2="23351"/>
                          <a14:foregroundMark x1="62567" y1="9091" x2="62567" y2="9091"/>
                          <a14:foregroundMark x1="73128" y1="9982" x2="73128" y2="9982"/>
                          <a14:foregroundMark x1="82219" y1="23351" x2="82219" y2="23351"/>
                          <a14:foregroundMark x1="78075" y1="34581" x2="78075" y2="34581"/>
                          <a14:foregroundMark x1="57888" y1="36898" x2="58690" y2="37077"/>
                          <a14:foregroundMark x1="64305" y1="3209" x2="64305" y2="3209"/>
                          <a14:foregroundMark x1="27406" y1="80570" x2="27406" y2="80570"/>
                          <a14:foregroundMark x1="17914" y1="90196" x2="17914" y2="90196"/>
                          <a14:foregroundMark x1="60695" y1="84135" x2="60695" y2="84135"/>
                          <a14:foregroundMark x1="53476" y1="90553" x2="53476" y2="90553"/>
                          <a14:foregroundMark x1="67914" y1="95009" x2="67914" y2="95009"/>
                          <a14:foregroundMark x1="78342" y1="90374" x2="78342" y2="903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675" y="4273595"/>
              <a:ext cx="1429629" cy="107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Picture background">
              <a:extLst>
                <a:ext uri="{FF2B5EF4-FFF2-40B4-BE49-F238E27FC236}">
                  <a16:creationId xmlns:a16="http://schemas.microsoft.com/office/drawing/2014/main" id="{30CA98D9-2232-471A-AB2D-B89594D03C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383" b="93344" l="10000" r="90000">
                          <a14:foregroundMark x1="57625" y1="4545" x2="57625" y2="4545"/>
                          <a14:foregroundMark x1="48000" y1="5195" x2="48000" y2="5195"/>
                          <a14:foregroundMark x1="24125" y1="17208" x2="41500" y2="5357"/>
                          <a14:foregroundMark x1="46625" y1="4870" x2="69500" y2="21916"/>
                          <a14:foregroundMark x1="69500" y1="21916" x2="69750" y2="22240"/>
                          <a14:foregroundMark x1="71750" y1="9416" x2="77375" y2="22240"/>
                          <a14:foregroundMark x1="57250" y1="6331" x2="75000" y2="21104"/>
                          <a14:foregroundMark x1="75000" y1="21104" x2="75625" y2="22078"/>
                          <a14:foregroundMark x1="81250" y1="20942" x2="86500" y2="26623"/>
                          <a14:foregroundMark x1="86500" y1="26623" x2="87500" y2="27110"/>
                          <a14:foregroundMark x1="51875" y1="91721" x2="53500" y2="933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4379"/>
            <a:stretch/>
          </p:blipFill>
          <p:spPr bwMode="auto">
            <a:xfrm>
              <a:off x="9561454" y="3211189"/>
              <a:ext cx="1360250" cy="111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8D02E786-6B71-448F-9E95-1D5E01EE0295}"/>
                </a:ext>
              </a:extLst>
            </p:cNvPr>
            <p:cNvSpPr/>
            <p:nvPr/>
          </p:nvSpPr>
          <p:spPr>
            <a:xfrm>
              <a:off x="9587646" y="764550"/>
              <a:ext cx="2200555" cy="464789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1ED07D2-D8F3-4508-B460-8BC51FBB7C3E}"/>
                </a:ext>
              </a:extLst>
            </p:cNvPr>
            <p:cNvSpPr txBox="1"/>
            <p:nvPr/>
          </p:nvSpPr>
          <p:spPr>
            <a:xfrm>
              <a:off x="9627598" y="702627"/>
              <a:ext cx="143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Контрагенты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5621911-7CD6-4760-9A07-ECCDC21498E6}"/>
                </a:ext>
              </a:extLst>
            </p:cNvPr>
            <p:cNvSpPr txBox="1"/>
            <p:nvPr/>
          </p:nvSpPr>
          <p:spPr>
            <a:xfrm>
              <a:off x="10940512" y="1319973"/>
              <a:ext cx="67717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РСО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8AD0C6-EB63-4AF9-95FF-05075D2D7D59}"/>
                </a:ext>
              </a:extLst>
            </p:cNvPr>
            <p:cNvSpPr txBox="1"/>
            <p:nvPr/>
          </p:nvSpPr>
          <p:spPr>
            <a:xfrm>
              <a:off x="11015532" y="4690070"/>
              <a:ext cx="63735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ТКО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54A3FF2-C8C8-4F60-A2D6-3F80D21762DB}"/>
                </a:ext>
              </a:extLst>
            </p:cNvPr>
            <p:cNvSpPr txBox="1"/>
            <p:nvPr/>
          </p:nvSpPr>
          <p:spPr>
            <a:xfrm>
              <a:off x="10764899" y="2278716"/>
              <a:ext cx="1112414" cy="49244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УК </a:t>
              </a:r>
            </a:p>
            <a:p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(ТСН, ЖСК)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24BE840-5B76-46C8-ABAA-858599A44DBD}"/>
                </a:ext>
              </a:extLst>
            </p:cNvPr>
            <p:cNvSpPr txBox="1"/>
            <p:nvPr/>
          </p:nvSpPr>
          <p:spPr>
            <a:xfrm>
              <a:off x="10940512" y="3448656"/>
              <a:ext cx="787395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Кап.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ремонт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9BABCFF4-CA7E-45BE-B09B-9FFF0A901BF5}"/>
              </a:ext>
            </a:extLst>
          </p:cNvPr>
          <p:cNvGrpSpPr/>
          <p:nvPr/>
        </p:nvGrpSpPr>
        <p:grpSpPr>
          <a:xfrm>
            <a:off x="3694563" y="5321427"/>
            <a:ext cx="3563220" cy="1257495"/>
            <a:chOff x="5699835" y="5412443"/>
            <a:chExt cx="3563220" cy="1257495"/>
          </a:xfrm>
        </p:grpSpPr>
        <p:pic>
          <p:nvPicPr>
            <p:cNvPr id="1040" name="Picture 16" descr="Picture background">
              <a:extLst>
                <a:ext uri="{FF2B5EF4-FFF2-40B4-BE49-F238E27FC236}">
                  <a16:creationId xmlns:a16="http://schemas.microsoft.com/office/drawing/2014/main" id="{CC830A01-71D3-4FA2-9964-28894A5199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6" t="8706" r="8001" b="9735"/>
            <a:stretch/>
          </p:blipFill>
          <p:spPr bwMode="auto">
            <a:xfrm>
              <a:off x="7481445" y="5412443"/>
              <a:ext cx="1060076" cy="99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D5DD2AF-8A9C-4641-B3C3-74C958F13561}"/>
                </a:ext>
              </a:extLst>
            </p:cNvPr>
            <p:cNvSpPr txBox="1"/>
            <p:nvPr/>
          </p:nvSpPr>
          <p:spPr>
            <a:xfrm>
              <a:off x="5699835" y="6331384"/>
              <a:ext cx="3563220" cy="338554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Поставщики дополнительных услуг</a:t>
              </a:r>
            </a:p>
          </p:txBody>
        </p:sp>
        <p:pic>
          <p:nvPicPr>
            <p:cNvPr id="1042" name="Picture 18" descr="Picture background">
              <a:extLst>
                <a:ext uri="{FF2B5EF4-FFF2-40B4-BE49-F238E27FC236}">
                  <a16:creationId xmlns:a16="http://schemas.microsoft.com/office/drawing/2014/main" id="{658B0FF3-8F64-4E4A-9566-334B9D4CF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069" y="5507878"/>
              <a:ext cx="1093601" cy="82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9B2C6518-E1C0-4504-A5B4-0740EFA223AC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5476173" y="3971308"/>
            <a:ext cx="0" cy="5177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AC6E131-EA97-4A3A-9BA8-A174A807B998}"/>
              </a:ext>
            </a:extLst>
          </p:cNvPr>
          <p:cNvCxnSpPr>
            <a:cxnSpLocks/>
          </p:cNvCxnSpPr>
          <p:nvPr/>
        </p:nvCxnSpPr>
        <p:spPr>
          <a:xfrm flipH="1" flipV="1">
            <a:off x="5476174" y="4498653"/>
            <a:ext cx="4110372" cy="6951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6BE5CF1E-B936-49DA-A686-0ECC3F3FEAF8}"/>
              </a:ext>
            </a:extLst>
          </p:cNvPr>
          <p:cNvSpPr txBox="1"/>
          <p:nvPr/>
        </p:nvSpPr>
        <p:spPr>
          <a:xfrm>
            <a:off x="6576927" y="4527066"/>
            <a:ext cx="2520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для формирования ЕПД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08DB69B2-68AD-4A56-84A6-60ECBF6F4E1F}"/>
              </a:ext>
            </a:extLst>
          </p:cNvPr>
          <p:cNvCxnSpPr>
            <a:stCxn id="24" idx="0"/>
          </p:cNvCxnSpPr>
          <p:nvPr/>
        </p:nvCxnSpPr>
        <p:spPr>
          <a:xfrm flipV="1">
            <a:off x="5476173" y="2709644"/>
            <a:ext cx="0" cy="6373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C76D4147-6B3B-4455-A426-182AA5F7D7F4}"/>
              </a:ext>
            </a:extLst>
          </p:cNvPr>
          <p:cNvCxnSpPr/>
          <p:nvPr/>
        </p:nvCxnSpPr>
        <p:spPr>
          <a:xfrm flipH="1">
            <a:off x="702120" y="2718033"/>
            <a:ext cx="477405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56CA9D10-B6FB-4C8A-9359-4CBB4D497F57}"/>
              </a:ext>
            </a:extLst>
          </p:cNvPr>
          <p:cNvCxnSpPr>
            <a:endCxn id="1026" idx="0"/>
          </p:cNvCxnSpPr>
          <p:nvPr/>
        </p:nvCxnSpPr>
        <p:spPr>
          <a:xfrm>
            <a:off x="702120" y="2709644"/>
            <a:ext cx="0" cy="362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6B5F8F4-33D4-441E-924B-BA7E6B9B65E1}"/>
              </a:ext>
            </a:extLst>
          </p:cNvPr>
          <p:cNvGrpSpPr/>
          <p:nvPr/>
        </p:nvGrpSpPr>
        <p:grpSpPr>
          <a:xfrm>
            <a:off x="307836" y="3028340"/>
            <a:ext cx="788568" cy="1208715"/>
            <a:chOff x="307836" y="3028340"/>
            <a:chExt cx="788568" cy="1208715"/>
          </a:xfrm>
        </p:grpSpPr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id="{E6EFE240-2BF3-47A5-BC47-2CDF67098F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7" t="5755" r="22234" b="11136"/>
            <a:stretch/>
          </p:blipFill>
          <p:spPr bwMode="auto">
            <a:xfrm>
              <a:off x="307836" y="3071737"/>
              <a:ext cx="788568" cy="1165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AB45967-4688-4572-8290-6E5D9933C13E}"/>
                </a:ext>
              </a:extLst>
            </p:cNvPr>
            <p:cNvSpPr txBox="1"/>
            <p:nvPr/>
          </p:nvSpPr>
          <p:spPr>
            <a:xfrm>
              <a:off x="397198" y="302834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ЕПД</a:t>
              </a:r>
            </a:p>
          </p:txBody>
        </p:sp>
      </p:grp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AFE053C5-19CE-4419-98E1-5718F39233E5}"/>
              </a:ext>
            </a:extLst>
          </p:cNvPr>
          <p:cNvCxnSpPr>
            <a:cxnSpLocks/>
          </p:cNvCxnSpPr>
          <p:nvPr/>
        </p:nvCxnSpPr>
        <p:spPr>
          <a:xfrm flipV="1">
            <a:off x="5476173" y="4498653"/>
            <a:ext cx="0" cy="893409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9" name="Прямая со стрелкой 128">
            <a:extLst>
              <a:ext uri="{FF2B5EF4-FFF2-40B4-BE49-F238E27FC236}">
                <a16:creationId xmlns:a16="http://schemas.microsoft.com/office/drawing/2014/main" id="{D2D9CA41-04C7-4886-A9AE-40335F5E4B11}"/>
              </a:ext>
            </a:extLst>
          </p:cNvPr>
          <p:cNvCxnSpPr>
            <a:cxnSpLocks/>
          </p:cNvCxnSpPr>
          <p:nvPr/>
        </p:nvCxnSpPr>
        <p:spPr>
          <a:xfrm>
            <a:off x="5251508" y="3971308"/>
            <a:ext cx="0" cy="14008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27A442-A5E2-43D4-83AC-E6D691F08FFB}"/>
              </a:ext>
            </a:extLst>
          </p:cNvPr>
          <p:cNvSpPr/>
          <p:nvPr/>
        </p:nvSpPr>
        <p:spPr>
          <a:xfrm>
            <a:off x="397197" y="788032"/>
            <a:ext cx="9001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Денежные средства от плательщиков не аккумулируются на счетах ООО «ЕИРЦ РБ», а «расщепляются» в разбивке услуг и перечисляются в адрес поставщиков в соответствии с требованиями постановления Правительства РФ от 28.03.2012 № 253 «О требованиях к осуществлению расчетов за ресурсы, необходимые для предоставления коммунальных услуг».</a:t>
            </a:r>
            <a:endParaRPr lang="ru-RU" sz="14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72251B4-C2F9-4FA1-A3F4-A16D2F266340}"/>
              </a:ext>
            </a:extLst>
          </p:cNvPr>
          <p:cNvSpPr/>
          <p:nvPr/>
        </p:nvSpPr>
        <p:spPr>
          <a:xfrm>
            <a:off x="397197" y="1791485"/>
            <a:ext cx="8951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Механизм «расщепления» ООО «ЕИРЦ РБ» обеспечивает гарантированное поступление денежных средств, оплаченных жителями за жилищно-коммунальные услуги, в адрес РСО/УО и прочих поставщиков услуг.</a:t>
            </a:r>
          </a:p>
          <a:p>
            <a:pPr algn="just"/>
            <a:endParaRPr lang="ru-RU" sz="1400" dirty="0"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794807A4-691E-41A0-B979-EF28E3D6461A}"/>
              </a:ext>
            </a:extLst>
          </p:cNvPr>
          <p:cNvCxnSpPr>
            <a:cxnSpLocks/>
          </p:cNvCxnSpPr>
          <p:nvPr/>
        </p:nvCxnSpPr>
        <p:spPr>
          <a:xfrm>
            <a:off x="2297402" y="4133910"/>
            <a:ext cx="0" cy="37169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F591B10-5370-4A99-930B-FC40B7D5A8FA}"/>
              </a:ext>
            </a:extLst>
          </p:cNvPr>
          <p:cNvCxnSpPr>
            <a:cxnSpLocks/>
          </p:cNvCxnSpPr>
          <p:nvPr/>
        </p:nvCxnSpPr>
        <p:spPr>
          <a:xfrm flipV="1">
            <a:off x="2309091" y="4507502"/>
            <a:ext cx="3213307" cy="1657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0FA976A2-9247-49FC-9714-467035722A72}"/>
              </a:ext>
            </a:extLst>
          </p:cNvPr>
          <p:cNvCxnSpPr>
            <a:cxnSpLocks/>
          </p:cNvCxnSpPr>
          <p:nvPr/>
        </p:nvCxnSpPr>
        <p:spPr>
          <a:xfrm flipV="1">
            <a:off x="6438456" y="3636352"/>
            <a:ext cx="3143043" cy="8555"/>
          </a:xfrm>
          <a:prstGeom prst="straightConnector1">
            <a:avLst/>
          </a:prstGeom>
          <a:ln>
            <a:solidFill>
              <a:srgbClr val="600B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BCEA081-DDDF-4B76-BCE3-46CFA63888A7}"/>
              </a:ext>
            </a:extLst>
          </p:cNvPr>
          <p:cNvSpPr txBox="1"/>
          <p:nvPr/>
        </p:nvSpPr>
        <p:spPr>
          <a:xfrm>
            <a:off x="7025663" y="3396665"/>
            <a:ext cx="168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00B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данными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FF3C84A-7AA7-4B1E-B53E-CD49B94C7DD2}"/>
              </a:ext>
            </a:extLst>
          </p:cNvPr>
          <p:cNvCxnSpPr>
            <a:cxnSpLocks/>
          </p:cNvCxnSpPr>
          <p:nvPr/>
        </p:nvCxnSpPr>
        <p:spPr>
          <a:xfrm>
            <a:off x="5772099" y="3971308"/>
            <a:ext cx="0" cy="14008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9B2F494-CE9B-4A61-B94A-12FF9575A8B0}"/>
              </a:ext>
            </a:extLst>
          </p:cNvPr>
          <p:cNvSpPr/>
          <p:nvPr/>
        </p:nvSpPr>
        <p:spPr>
          <a:xfrm>
            <a:off x="275255" y="213457"/>
            <a:ext cx="7260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РАСЩЕПЛЕНИЕ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35688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b="1" smtClean="0"/>
              <a:t>11</a:t>
            </a:fld>
            <a:endParaRPr lang="ru-RU" b="1" dirty="0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0DB69128-EF04-4705-9F1B-185942FB1392}"/>
              </a:ext>
            </a:extLst>
          </p:cNvPr>
          <p:cNvSpPr txBox="1"/>
          <p:nvPr/>
        </p:nvSpPr>
        <p:spPr>
          <a:xfrm>
            <a:off x="2541784" y="2362235"/>
            <a:ext cx="848929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b="1" cap="all" dirty="0">
              <a:solidFill>
                <a:srgbClr val="F08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56F758-19D3-43D0-8FF9-EACAA7ACA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4F9D2E7-7CC2-4A8E-91CE-A4C15692BD65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C04CEA-8B7F-48E2-9D9F-7F0B1ABE163C}"/>
              </a:ext>
            </a:extLst>
          </p:cNvPr>
          <p:cNvSpPr txBox="1"/>
          <p:nvPr/>
        </p:nvSpPr>
        <p:spPr>
          <a:xfrm>
            <a:off x="279038" y="2180184"/>
            <a:ext cx="4801829" cy="41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cap="all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воздействия. Алгоритм взыскания ДЗ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462D0-8729-400C-818F-551A108A2105}"/>
              </a:ext>
            </a:extLst>
          </p:cNvPr>
          <p:cNvSpPr txBox="1"/>
          <p:nvPr/>
        </p:nvSpPr>
        <p:spPr>
          <a:xfrm>
            <a:off x="6254604" y="1175642"/>
            <a:ext cx="5608299" cy="392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 marL="155505" indent="-155505" algn="just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требования Федерального закона № ФЗ-230 от 03.07.2016       «О защите прав и законных интересов физических лиц при осуществлении деятельности по возврату просроченной задолженности..»</a:t>
            </a:r>
          </a:p>
          <a:p>
            <a:pPr marL="155505" indent="-155505" algn="just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Оплата вознаграждения Агента только в случае поступления денежных средств должников на р/с Принципала</a:t>
            </a:r>
          </a:p>
          <a:p>
            <a:pPr marL="155505" indent="-155505" algn="just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Квалифицированный персонал </a:t>
            </a:r>
          </a:p>
          <a:p>
            <a:pPr marL="155505" indent="-155505" algn="just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Наличие актуальной клиентской базы должников </a:t>
            </a:r>
          </a:p>
          <a:p>
            <a:pPr marL="155505" indent="-155505" algn="just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с любыми коммунальными долгами (в т.ч. и «тяжелыми»)</a:t>
            </a:r>
          </a:p>
          <a:p>
            <a:pPr algn="just">
              <a:lnSpc>
                <a:spcPts val="1600"/>
              </a:lnSpc>
              <a:spcAft>
                <a:spcPts val="1200"/>
              </a:spcAft>
            </a:pPr>
            <a:r>
              <a:rPr lang="ru-RU" sz="1200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    </a:t>
            </a:r>
            <a:r>
              <a:rPr lang="ru-RU" sz="1200" b="1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При подаче ЕЗВСП</a:t>
            </a:r>
          </a:p>
          <a:p>
            <a:pPr marL="155505" indent="-155505" algn="just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Пропорциональное распределение госпошлины между РСО/РО в пользу которых взыскивается задолженность;</a:t>
            </a:r>
          </a:p>
          <a:p>
            <a:pPr marL="155505" indent="-155505" algn="just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финансовых затрат, в том числе на отправку писем в суд и сторонам, поскольку расходы также распределяются пропорционально.</a:t>
            </a:r>
            <a:endParaRPr lang="ru-RU" sz="1100" dirty="0"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B180F-9A31-4426-931B-D7EB3AC79905}"/>
              </a:ext>
            </a:extLst>
          </p:cNvPr>
          <p:cNvSpPr txBox="1"/>
          <p:nvPr/>
        </p:nvSpPr>
        <p:spPr>
          <a:xfrm>
            <a:off x="6254604" y="793544"/>
            <a:ext cx="2003105" cy="41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cap="all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1200" dirty="0">
                <a:solidFill>
                  <a:srgbClr val="F088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DDED14-982C-4C45-B70C-883B70CB38E0}"/>
              </a:ext>
            </a:extLst>
          </p:cNvPr>
          <p:cNvSpPr txBox="1"/>
          <p:nvPr/>
        </p:nvSpPr>
        <p:spPr>
          <a:xfrm>
            <a:off x="1188021" y="781180"/>
            <a:ext cx="4362395" cy="1380766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lnSpc>
                <a:spcPts val="1300"/>
              </a:lnSpc>
              <a:spcAft>
                <a:spcPts val="12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Критерии отбора должников*: </a:t>
            </a:r>
          </a:p>
          <a:p>
            <a:pPr marL="155505" indent="-155505" algn="just">
              <a:lnSpc>
                <a:spcPts val="1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Период образования &gt; 3 мес.</a:t>
            </a:r>
          </a:p>
          <a:p>
            <a:pPr marL="155505" indent="-155505" algn="just">
              <a:lnSpc>
                <a:spcPts val="1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ДЗ &gt; 1 000 руб.</a:t>
            </a:r>
          </a:p>
          <a:p>
            <a:pPr>
              <a:lnSpc>
                <a:spcPts val="13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*Критерии могут быть пересмотрены по согласованию сторон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E8865FD-91F4-4118-9D1F-2A1504D18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42098"/>
              </p:ext>
            </p:extLst>
          </p:nvPr>
        </p:nvGraphicFramePr>
        <p:xfrm>
          <a:off x="-139533" y="2532471"/>
          <a:ext cx="7441868" cy="396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FAB040-2F43-479F-A3F1-E8D7BDAE9C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" y="781180"/>
            <a:ext cx="609604" cy="60960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48CCB9F-8B36-456A-9BDE-E855089BFF3E}"/>
              </a:ext>
            </a:extLst>
          </p:cNvPr>
          <p:cNvSpPr/>
          <p:nvPr/>
        </p:nvSpPr>
        <p:spPr>
          <a:xfrm>
            <a:off x="275255" y="213457"/>
            <a:ext cx="7260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ВЗЫСКАНИЕ ДЗ</a:t>
            </a:r>
          </a:p>
        </p:txBody>
      </p:sp>
    </p:spTree>
    <p:extLst>
      <p:ext uri="{BB962C8B-B14F-4D97-AF65-F5344CB8AC3E}">
        <p14:creationId xmlns:p14="http://schemas.microsoft.com/office/powerpoint/2010/main" val="75517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4564232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89907" y="175934"/>
            <a:ext cx="1626836" cy="499739"/>
          </a:xfrm>
          <a:prstGeom prst="rect">
            <a:avLst/>
          </a:prstGeom>
          <a:noFill/>
        </p:spPr>
      </p:pic>
      <p:cxnSp>
        <p:nvCxnSpPr>
          <p:cNvPr id="406083622" name="Прямая соединительная линия 7"/>
          <p:cNvCxnSpPr>
            <a:cxnSpLocks/>
          </p:cNvCxnSpPr>
          <p:nvPr/>
        </p:nvCxnSpPr>
        <p:spPr bwMode="auto">
          <a:xfrm>
            <a:off x="347576" y="675675"/>
            <a:ext cx="9001521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4269407" name="Рисунок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45957" y="22749"/>
            <a:ext cx="2127919" cy="714847"/>
          </a:xfrm>
          <a:prstGeom prst="rect">
            <a:avLst/>
          </a:prstGeom>
        </p:spPr>
      </p:pic>
      <p:sp>
        <p:nvSpPr>
          <p:cNvPr id="1874890187" name="Прямоугольник 44"/>
          <p:cNvSpPr/>
          <p:nvPr/>
        </p:nvSpPr>
        <p:spPr bwMode="auto">
          <a:xfrm>
            <a:off x="275254" y="213456"/>
            <a:ext cx="677712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/>
                </a:solidFill>
                <a:latin typeface="Arial"/>
                <a:ea typeface="Liberation Serif"/>
              </a:rPr>
              <a:t>ПАСПОРТНЫЙ СТОЛ НА БАЗЕ ООО «ЕИРЦ РБ»</a:t>
            </a:r>
            <a:endParaRPr lang="ru-RU" dirty="0"/>
          </a:p>
        </p:txBody>
      </p:sp>
      <p:sp>
        <p:nvSpPr>
          <p:cNvPr id="2064517272" name="Номер слайда 3"/>
          <p:cNvSpPr txBox="1"/>
          <p:nvPr/>
        </p:nvSpPr>
        <p:spPr bwMode="auto">
          <a:xfrm>
            <a:off x="10921798" y="6316942"/>
            <a:ext cx="635902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AFDA67E-3F8A-9283-BD1A-8E57C27C5F10}" type="slidenum">
              <a:rPr lang="ru-RU" sz="1100" b="1"/>
              <a:t>12</a:t>
            </a:fld>
            <a:endParaRPr lang="ru-RU" sz="1100" b="1" dirty="0"/>
          </a:p>
        </p:txBody>
      </p:sp>
      <p:cxnSp>
        <p:nvCxnSpPr>
          <p:cNvPr id="335030066" name="Прямая соединительная линия 1"/>
          <p:cNvCxnSpPr>
            <a:cxnSpLocks/>
          </p:cNvCxnSpPr>
          <p:nvPr/>
        </p:nvCxnSpPr>
        <p:spPr bwMode="auto">
          <a:xfrm>
            <a:off x="3162086" y="2312838"/>
            <a:ext cx="1529055" cy="10512"/>
          </a:xfrm>
          <a:prstGeom prst="line">
            <a:avLst/>
          </a:prstGeom>
          <a:ln w="126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8071279" name="Прямая соединительная линия 2"/>
          <p:cNvCxnSpPr>
            <a:cxnSpLocks/>
          </p:cNvCxnSpPr>
          <p:nvPr/>
        </p:nvCxnSpPr>
        <p:spPr bwMode="auto">
          <a:xfrm>
            <a:off x="5452418" y="1512734"/>
            <a:ext cx="1386" cy="600293"/>
          </a:xfrm>
          <a:prstGeom prst="line">
            <a:avLst/>
          </a:prstGeom>
          <a:ln w="126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105134" name="Прямая соединительная линия 8"/>
          <p:cNvCxnSpPr>
            <a:cxnSpLocks/>
          </p:cNvCxnSpPr>
          <p:nvPr/>
        </p:nvCxnSpPr>
        <p:spPr bwMode="auto">
          <a:xfrm flipH="1" flipV="1">
            <a:off x="3162086" y="2490174"/>
            <a:ext cx="1529055" cy="9865"/>
          </a:xfrm>
          <a:prstGeom prst="line">
            <a:avLst/>
          </a:prstGeom>
          <a:ln w="126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488973" name="TextBox 246482774"/>
          <p:cNvSpPr txBox="1"/>
          <p:nvPr/>
        </p:nvSpPr>
        <p:spPr bwMode="auto">
          <a:xfrm>
            <a:off x="5489715" y="1622005"/>
            <a:ext cx="1688476" cy="259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 dirty="0">
                <a:solidFill>
                  <a:schemeClr val="accent2"/>
                </a:solidFill>
                <a:latin typeface="Arial"/>
                <a:cs typeface="Arial"/>
              </a:rPr>
              <a:t>передача документов</a:t>
            </a:r>
            <a:endParaRPr dirty="0">
              <a:latin typeface="Arial"/>
              <a:cs typeface="Arial"/>
            </a:endParaRPr>
          </a:p>
        </p:txBody>
      </p:sp>
      <p:sp>
        <p:nvSpPr>
          <p:cNvPr id="892261925" name="TextBox 1131159467"/>
          <p:cNvSpPr txBox="1"/>
          <p:nvPr/>
        </p:nvSpPr>
        <p:spPr bwMode="auto">
          <a:xfrm>
            <a:off x="3398577" y="2006427"/>
            <a:ext cx="1056074" cy="259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>
                <a:solidFill>
                  <a:schemeClr val="accent2"/>
                </a:solidFill>
                <a:latin typeface="Arial"/>
                <a:cs typeface="Arial"/>
              </a:rPr>
              <a:t>обращение</a:t>
            </a:r>
            <a:endParaRPr>
              <a:latin typeface="Arial"/>
              <a:cs typeface="Arial"/>
            </a:endParaRPr>
          </a:p>
        </p:txBody>
      </p:sp>
      <p:sp>
        <p:nvSpPr>
          <p:cNvPr id="1577069850" name="Прямоугольник 20"/>
          <p:cNvSpPr/>
          <p:nvPr/>
        </p:nvSpPr>
        <p:spPr bwMode="auto">
          <a:xfrm>
            <a:off x="7735890" y="2132806"/>
            <a:ext cx="1522554" cy="529179"/>
          </a:xfrm>
          <a:prstGeom prst="flowChartAlternateProcess">
            <a:avLst/>
          </a:prstGeom>
          <a:ln w="19050" cap="flat" cmpd="sng" algn="ctr">
            <a:solidFill>
              <a:srgbClr val="0070C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ФМС</a:t>
            </a:r>
            <a:endParaRPr b="1">
              <a:latin typeface="Arial"/>
              <a:cs typeface="Arial"/>
            </a:endParaRPr>
          </a:p>
        </p:txBody>
      </p:sp>
      <p:sp>
        <p:nvSpPr>
          <p:cNvPr id="111961841" name="Прямоугольник 20"/>
          <p:cNvSpPr/>
          <p:nvPr/>
        </p:nvSpPr>
        <p:spPr bwMode="auto">
          <a:xfrm>
            <a:off x="1645006" y="2136147"/>
            <a:ext cx="1522554" cy="529176"/>
          </a:xfrm>
          <a:prstGeom prst="flowChartAlternateProcess">
            <a:avLst/>
          </a:prstGeom>
          <a:ln w="19050" cap="flat" cmpd="sng" algn="ctr">
            <a:solidFill>
              <a:srgbClr val="0070C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Клиент</a:t>
            </a:r>
            <a:endParaRPr b="1">
              <a:latin typeface="Arial"/>
              <a:cs typeface="Arial"/>
            </a:endParaRPr>
          </a:p>
        </p:txBody>
      </p:sp>
      <p:sp>
        <p:nvSpPr>
          <p:cNvPr id="1064396590" name="Прямоугольник 20"/>
          <p:cNvSpPr/>
          <p:nvPr/>
        </p:nvSpPr>
        <p:spPr bwMode="auto">
          <a:xfrm>
            <a:off x="4691141" y="895070"/>
            <a:ext cx="1522554" cy="532991"/>
          </a:xfrm>
          <a:prstGeom prst="flowChartAlternateProcess">
            <a:avLst/>
          </a:prstGeom>
          <a:ln w="19050" cap="flat" cmpd="sng" algn="ctr">
            <a:solidFill>
              <a:srgbClr val="0070C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>
                <a:latin typeface="Arial"/>
                <a:cs typeface="Arial"/>
              </a:rPr>
              <a:t>УК</a:t>
            </a:r>
            <a:endParaRPr b="1">
              <a:latin typeface="Arial"/>
              <a:cs typeface="Arial"/>
            </a:endParaRPr>
          </a:p>
        </p:txBody>
      </p:sp>
      <p:cxnSp>
        <p:nvCxnSpPr>
          <p:cNvPr id="1952139993" name="Прямая соединительная линия 63"/>
          <p:cNvCxnSpPr>
            <a:cxnSpLocks/>
          </p:cNvCxnSpPr>
          <p:nvPr/>
        </p:nvCxnSpPr>
        <p:spPr bwMode="auto">
          <a:xfrm flipH="1" flipV="1">
            <a:off x="6206835" y="2475249"/>
            <a:ext cx="1529055" cy="9865"/>
          </a:xfrm>
          <a:prstGeom prst="line">
            <a:avLst/>
          </a:prstGeom>
          <a:ln w="126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0124115" name="Прямая соединительная линия 64"/>
          <p:cNvCxnSpPr>
            <a:cxnSpLocks/>
          </p:cNvCxnSpPr>
          <p:nvPr/>
        </p:nvCxnSpPr>
        <p:spPr bwMode="auto">
          <a:xfrm>
            <a:off x="6206835" y="2323350"/>
            <a:ext cx="1529055" cy="10512"/>
          </a:xfrm>
          <a:prstGeom prst="line">
            <a:avLst/>
          </a:prstGeom>
          <a:ln w="126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344956" name="TextBox 1593285943"/>
          <p:cNvSpPr txBox="1"/>
          <p:nvPr/>
        </p:nvSpPr>
        <p:spPr bwMode="auto">
          <a:xfrm>
            <a:off x="3321521" y="2535604"/>
            <a:ext cx="1271829" cy="259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100">
                <a:solidFill>
                  <a:schemeClr val="accent2"/>
                </a:solidFill>
                <a:latin typeface="Arial"/>
                <a:cs typeface="Arial"/>
              </a:rPr>
              <a:t>обратная связь</a:t>
            </a:r>
            <a:endParaRPr>
              <a:latin typeface="Arial"/>
              <a:cs typeface="Arial"/>
            </a:endParaRPr>
          </a:p>
        </p:txBody>
      </p:sp>
      <p:sp>
        <p:nvSpPr>
          <p:cNvPr id="507495251" name="Прямоугольник 4"/>
          <p:cNvSpPr/>
          <p:nvPr/>
        </p:nvSpPr>
        <p:spPr bwMode="auto">
          <a:xfrm>
            <a:off x="836418" y="3684549"/>
            <a:ext cx="2386586" cy="5291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1"/>
          </a:solidFill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dirty="0">
                <a:latin typeface="Arial"/>
                <a:cs typeface="Arial"/>
              </a:rPr>
              <a:t>Получение документов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41362612" name="Прямоугольник 4"/>
          <p:cNvSpPr/>
          <p:nvPr/>
        </p:nvSpPr>
        <p:spPr bwMode="auto">
          <a:xfrm>
            <a:off x="827118" y="4695397"/>
            <a:ext cx="2898388" cy="357515"/>
          </a:xfrm>
          <a:prstGeom prst="flowChartProcess">
            <a:avLst/>
          </a:prstGeom>
          <a:solidFill>
            <a:schemeClr val="lt1"/>
          </a:solidFill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Проверка документов на подлинность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58208825" name="TextBox 1593285943"/>
          <p:cNvSpPr txBox="1"/>
          <p:nvPr/>
        </p:nvSpPr>
        <p:spPr bwMode="auto">
          <a:xfrm>
            <a:off x="729376" y="3204084"/>
            <a:ext cx="2472805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sz="1400" b="1" dirty="0" err="1">
                <a:solidFill>
                  <a:schemeClr val="tx1"/>
                </a:solidFill>
                <a:latin typeface="Arial"/>
                <a:cs typeface="Arial"/>
              </a:rPr>
              <a:t>Процесс</a:t>
            </a:r>
            <a:r>
              <a:rPr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Arial"/>
                <a:cs typeface="Arial"/>
              </a:rPr>
              <a:t>обслуживания</a:t>
            </a:r>
            <a:endParaRPr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64163492" name="TextBox 1593285943"/>
          <p:cNvSpPr txBox="1"/>
          <p:nvPr/>
        </p:nvSpPr>
        <p:spPr bwMode="auto">
          <a:xfrm>
            <a:off x="4479802" y="3202422"/>
            <a:ext cx="2554669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sz="1400" b="1" dirty="0" err="1">
                <a:solidFill>
                  <a:schemeClr val="tx1"/>
                </a:solidFill>
                <a:latin typeface="Arial"/>
                <a:cs typeface="Arial"/>
              </a:rPr>
              <a:t>Ключевые</a:t>
            </a:r>
            <a:r>
              <a:rPr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Arial"/>
                <a:cs typeface="Arial"/>
              </a:rPr>
              <a:t>преимущества</a:t>
            </a:r>
            <a:endParaRPr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49461963" name="TextBox 1593285943"/>
          <p:cNvSpPr txBox="1"/>
          <p:nvPr/>
        </p:nvSpPr>
        <p:spPr bwMode="auto">
          <a:xfrm>
            <a:off x="8599336" y="3210188"/>
            <a:ext cx="2693241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sz="1400" b="1" dirty="0" err="1">
                <a:solidFill>
                  <a:schemeClr val="tx1"/>
                </a:solidFill>
                <a:latin typeface="Arial"/>
                <a:cs typeface="Arial"/>
              </a:rPr>
              <a:t>Стратегические</a:t>
            </a:r>
            <a:r>
              <a:rPr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Arial"/>
                <a:cs typeface="Arial"/>
              </a:rPr>
              <a:t>задачи</a:t>
            </a:r>
            <a:endParaRPr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74339345" name="Прямоугольник 4"/>
          <p:cNvSpPr/>
          <p:nvPr/>
        </p:nvSpPr>
        <p:spPr bwMode="auto">
          <a:xfrm>
            <a:off x="839135" y="4196159"/>
            <a:ext cx="2700430" cy="357514"/>
          </a:xfrm>
          <a:prstGeom prst="flowChartProcess">
            <a:avLst/>
          </a:prstGeom>
          <a:solidFill>
            <a:schemeClr val="lt1"/>
          </a:solidFill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Оформление справок и выписок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72833665" name="Прямоугольник 4"/>
          <p:cNvSpPr/>
          <p:nvPr/>
        </p:nvSpPr>
        <p:spPr bwMode="auto">
          <a:xfrm>
            <a:off x="827118" y="5174528"/>
            <a:ext cx="2998922" cy="357514"/>
          </a:xfrm>
          <a:prstGeom prst="flowChartProcess">
            <a:avLst/>
          </a:prstGeom>
          <a:solidFill>
            <a:schemeClr val="lt1"/>
          </a:solidFill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Внесение в базу данных информации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3929493" name="Прямоугольник 4"/>
          <p:cNvSpPr/>
          <p:nvPr/>
        </p:nvSpPr>
        <p:spPr bwMode="auto">
          <a:xfrm>
            <a:off x="839122" y="5648656"/>
            <a:ext cx="2233159" cy="357514"/>
          </a:xfrm>
          <a:prstGeom prst="flowChartProcess">
            <a:avLst/>
          </a:prstGeom>
          <a:solidFill>
            <a:schemeClr val="lt1"/>
          </a:solidFill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Ведение картотеки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730295" name="Прямоугольник 4"/>
          <p:cNvSpPr/>
          <p:nvPr/>
        </p:nvSpPr>
        <p:spPr bwMode="auto">
          <a:xfrm>
            <a:off x="846892" y="6177687"/>
            <a:ext cx="2225389" cy="357514"/>
          </a:xfrm>
          <a:prstGeom prst="flowChartProcess">
            <a:avLst/>
          </a:prstGeom>
          <a:solidFill>
            <a:schemeClr val="lt1"/>
          </a:solidFill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Составление отчетности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1190195" name="Прямоугольник 4"/>
          <p:cNvSpPr/>
          <p:nvPr/>
        </p:nvSpPr>
        <p:spPr bwMode="auto">
          <a:xfrm>
            <a:off x="4500039" y="4647112"/>
            <a:ext cx="2782853" cy="357514"/>
          </a:xfrm>
          <a:prstGeom prst="flowChartProcess">
            <a:avLst/>
          </a:prstGeom>
          <a:ln w="12699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Обеспечение безопасности </a:t>
            </a:r>
            <a:r>
              <a:rPr lang="ru-RU" sz="12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ПДн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6450401" name="Прямоугольник 4"/>
          <p:cNvSpPr/>
          <p:nvPr/>
        </p:nvSpPr>
        <p:spPr bwMode="auto">
          <a:xfrm>
            <a:off x="4474218" y="5096453"/>
            <a:ext cx="3296865" cy="457443"/>
          </a:xfrm>
          <a:prstGeom prst="flowChartProcess">
            <a:avLst/>
          </a:prstGeom>
          <a:ln w="12699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Формирование данных для ведения ПИР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7063018" name="Прямоугольник 4"/>
          <p:cNvSpPr/>
          <p:nvPr/>
        </p:nvSpPr>
        <p:spPr bwMode="auto">
          <a:xfrm>
            <a:off x="4500039" y="4189981"/>
            <a:ext cx="3517713" cy="357514"/>
          </a:xfrm>
          <a:prstGeom prst="flowChartProcess">
            <a:avLst/>
          </a:prstGeom>
          <a:ln w="12699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Актуализация БД при обращении клиента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1271168" name="Прямоугольник 4"/>
          <p:cNvSpPr/>
          <p:nvPr/>
        </p:nvSpPr>
        <p:spPr bwMode="auto">
          <a:xfrm>
            <a:off x="4502785" y="3686382"/>
            <a:ext cx="2280222" cy="357514"/>
          </a:xfrm>
          <a:prstGeom prst="flowChartProcess">
            <a:avLst/>
          </a:prstGeom>
          <a:ln w="12699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Оцифровка БД</a:t>
            </a:r>
            <a:endParaRPr sz="1200" dirty="0">
              <a:latin typeface="Arial"/>
              <a:cs typeface="Arial"/>
            </a:endParaRPr>
          </a:p>
        </p:txBody>
      </p:sp>
      <p:cxnSp>
        <p:nvCxnSpPr>
          <p:cNvPr id="1540871188" name="Прямая соединительная линия 1540871187"/>
          <p:cNvCxnSpPr>
            <a:cxnSpLocks/>
          </p:cNvCxnSpPr>
          <p:nvPr/>
        </p:nvCxnSpPr>
        <p:spPr bwMode="auto">
          <a:xfrm flipH="1">
            <a:off x="7666548" y="3501222"/>
            <a:ext cx="21770" cy="2240648"/>
          </a:xfrm>
          <a:prstGeom prst="line">
            <a:avLst/>
          </a:prstGeom>
          <a:ln w="12699" cap="flat" cmpd="sng" algn="ctr">
            <a:solidFill>
              <a:srgbClr val="600B50">
                <a:alpha val="99999"/>
              </a:srgbClr>
            </a:solidFill>
            <a:prstDash val="sysDot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2755294" name="Прямоугольник 4"/>
          <p:cNvSpPr/>
          <p:nvPr/>
        </p:nvSpPr>
        <p:spPr bwMode="auto">
          <a:xfrm>
            <a:off x="8593457" y="4608295"/>
            <a:ext cx="3118501" cy="441661"/>
          </a:xfrm>
          <a:prstGeom prst="flowChartProcess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Повышение квалификации сотрудников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25297547" name="Прямоугольник 4"/>
          <p:cNvSpPr/>
          <p:nvPr/>
        </p:nvSpPr>
        <p:spPr bwMode="auto">
          <a:xfrm>
            <a:off x="8560166" y="3582985"/>
            <a:ext cx="2539383" cy="541361"/>
          </a:xfrm>
          <a:prstGeom prst="flowChartProcess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Автоматизация процессов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42628802" name="Прямоугольник 4"/>
          <p:cNvSpPr/>
          <p:nvPr/>
        </p:nvSpPr>
        <p:spPr bwMode="auto">
          <a:xfrm>
            <a:off x="8571687" y="4054140"/>
            <a:ext cx="2693229" cy="541361"/>
          </a:xfrm>
          <a:prstGeom prst="flowChartProcess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Взаимодействие с ФМС по ЭДО</a:t>
            </a:r>
            <a:endParaRPr sz="1200" b="0" i="0" u="none" strike="noStrike" cap="none" spc="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812367359" name="Прямоугольник 4"/>
          <p:cNvSpPr/>
          <p:nvPr/>
        </p:nvSpPr>
        <p:spPr bwMode="auto">
          <a:xfrm>
            <a:off x="8560166" y="5042852"/>
            <a:ext cx="3118500" cy="541361"/>
          </a:xfrm>
          <a:prstGeom prst="flowChartProcess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Сокращение сроков обработки обращений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Shape 1">
            <a:extLst>
              <a:ext uri="{FF2B5EF4-FFF2-40B4-BE49-F238E27FC236}">
                <a16:creationId xmlns:a16="http://schemas.microsoft.com/office/drawing/2014/main" id="{25C0D069-76CF-449A-911A-A51EDA587190}"/>
              </a:ext>
            </a:extLst>
          </p:cNvPr>
          <p:cNvSpPr/>
          <p:nvPr/>
        </p:nvSpPr>
        <p:spPr bwMode="auto">
          <a:xfrm>
            <a:off x="534315" y="3644608"/>
            <a:ext cx="45719" cy="2903690"/>
          </a:xfrm>
          <a:prstGeom prst="roundRect">
            <a:avLst>
              <a:gd name="adj" fmla="val 362128"/>
            </a:avLst>
          </a:prstGeom>
          <a:solidFill>
            <a:schemeClr val="bg1"/>
          </a:solidFill>
          <a:ln w="6349">
            <a:solidFill>
              <a:schemeClr val="accent2"/>
            </a:solidFill>
            <a:prstDash val="solid"/>
          </a:ln>
        </p:spPr>
      </p:sp>
      <p:sp>
        <p:nvSpPr>
          <p:cNvPr id="52" name="Shape 3">
            <a:extLst>
              <a:ext uri="{FF2B5EF4-FFF2-40B4-BE49-F238E27FC236}">
                <a16:creationId xmlns:a16="http://schemas.microsoft.com/office/drawing/2014/main" id="{107507CA-6CC2-40B0-AC18-D65C2BC25ED6}"/>
              </a:ext>
            </a:extLst>
          </p:cNvPr>
          <p:cNvSpPr/>
          <p:nvPr/>
        </p:nvSpPr>
        <p:spPr bwMode="auto">
          <a:xfrm>
            <a:off x="331707" y="3644608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9" name="Shape 3">
            <a:extLst>
              <a:ext uri="{FF2B5EF4-FFF2-40B4-BE49-F238E27FC236}">
                <a16:creationId xmlns:a16="http://schemas.microsoft.com/office/drawing/2014/main" id="{2B9A1813-B7EB-46D0-B0DF-1D817EEFAE04}"/>
              </a:ext>
            </a:extLst>
          </p:cNvPr>
          <p:cNvSpPr/>
          <p:nvPr/>
        </p:nvSpPr>
        <p:spPr bwMode="auto">
          <a:xfrm>
            <a:off x="331707" y="4143844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0" name="Shape 3">
            <a:extLst>
              <a:ext uri="{FF2B5EF4-FFF2-40B4-BE49-F238E27FC236}">
                <a16:creationId xmlns:a16="http://schemas.microsoft.com/office/drawing/2014/main" id="{6F9102DC-BB44-41C7-A691-32A1D7E9E78A}"/>
              </a:ext>
            </a:extLst>
          </p:cNvPr>
          <p:cNvSpPr/>
          <p:nvPr/>
        </p:nvSpPr>
        <p:spPr bwMode="auto">
          <a:xfrm>
            <a:off x="329820" y="4647720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61" name="Shape 3">
            <a:extLst>
              <a:ext uri="{FF2B5EF4-FFF2-40B4-BE49-F238E27FC236}">
                <a16:creationId xmlns:a16="http://schemas.microsoft.com/office/drawing/2014/main" id="{ECF8BEFD-A1DC-41BA-BA79-714CF3012BD8}"/>
              </a:ext>
            </a:extLst>
          </p:cNvPr>
          <p:cNvSpPr/>
          <p:nvPr/>
        </p:nvSpPr>
        <p:spPr bwMode="auto">
          <a:xfrm>
            <a:off x="338698" y="5149173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62" name="Shape 3">
            <a:extLst>
              <a:ext uri="{FF2B5EF4-FFF2-40B4-BE49-F238E27FC236}">
                <a16:creationId xmlns:a16="http://schemas.microsoft.com/office/drawing/2014/main" id="{137A652D-FB5F-4CAC-B882-80A96E94E2EB}"/>
              </a:ext>
            </a:extLst>
          </p:cNvPr>
          <p:cNvSpPr/>
          <p:nvPr/>
        </p:nvSpPr>
        <p:spPr bwMode="auto">
          <a:xfrm>
            <a:off x="338698" y="5635560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63" name="Shape 3">
            <a:extLst>
              <a:ext uri="{FF2B5EF4-FFF2-40B4-BE49-F238E27FC236}">
                <a16:creationId xmlns:a16="http://schemas.microsoft.com/office/drawing/2014/main" id="{DDAB569D-0612-440B-8E3C-8CA1024EE65E}"/>
              </a:ext>
            </a:extLst>
          </p:cNvPr>
          <p:cNvSpPr/>
          <p:nvPr/>
        </p:nvSpPr>
        <p:spPr bwMode="auto">
          <a:xfrm>
            <a:off x="329820" y="6164591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6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F947A3BF-44FC-4591-81A8-7513E739BD44}"/>
              </a:ext>
            </a:extLst>
          </p:cNvPr>
          <p:cNvCxnSpPr>
            <a:cxnSpLocks/>
          </p:cNvCxnSpPr>
          <p:nvPr/>
        </p:nvCxnSpPr>
        <p:spPr bwMode="auto">
          <a:xfrm>
            <a:off x="3773249" y="3531466"/>
            <a:ext cx="0" cy="3152774"/>
          </a:xfrm>
          <a:prstGeom prst="line">
            <a:avLst/>
          </a:prstGeom>
          <a:ln w="12699" cap="flat" cmpd="sng" algn="ctr">
            <a:solidFill>
              <a:srgbClr val="600B50">
                <a:alpha val="99999"/>
              </a:srgbClr>
            </a:solidFill>
            <a:prstDash val="sysDot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hape 1">
            <a:extLst>
              <a:ext uri="{FF2B5EF4-FFF2-40B4-BE49-F238E27FC236}">
                <a16:creationId xmlns:a16="http://schemas.microsoft.com/office/drawing/2014/main" id="{732D6234-1748-498F-BBF6-7C759240DE1F}"/>
              </a:ext>
            </a:extLst>
          </p:cNvPr>
          <p:cNvSpPr/>
          <p:nvPr/>
        </p:nvSpPr>
        <p:spPr bwMode="auto">
          <a:xfrm>
            <a:off x="4201621" y="3684549"/>
            <a:ext cx="45719" cy="1847493"/>
          </a:xfrm>
          <a:prstGeom prst="roundRect">
            <a:avLst>
              <a:gd name="adj" fmla="val 362128"/>
            </a:avLst>
          </a:prstGeom>
          <a:solidFill>
            <a:schemeClr val="bg1"/>
          </a:solidFill>
          <a:ln w="6349">
            <a:solidFill>
              <a:schemeClr val="accent2"/>
            </a:solidFill>
            <a:prstDash val="solid"/>
          </a:ln>
        </p:spPr>
      </p:sp>
      <p:sp>
        <p:nvSpPr>
          <p:cNvPr id="66" name="Shape 3">
            <a:extLst>
              <a:ext uri="{FF2B5EF4-FFF2-40B4-BE49-F238E27FC236}">
                <a16:creationId xmlns:a16="http://schemas.microsoft.com/office/drawing/2014/main" id="{8ECDD819-5734-4607-A657-5CF0917FB792}"/>
              </a:ext>
            </a:extLst>
          </p:cNvPr>
          <p:cNvSpPr/>
          <p:nvPr/>
        </p:nvSpPr>
        <p:spPr bwMode="auto">
          <a:xfrm>
            <a:off x="4020926" y="3664468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7" name="Shape 3">
            <a:extLst>
              <a:ext uri="{FF2B5EF4-FFF2-40B4-BE49-F238E27FC236}">
                <a16:creationId xmlns:a16="http://schemas.microsoft.com/office/drawing/2014/main" id="{7382387B-EE93-4262-B934-8BAFE37BDC96}"/>
              </a:ext>
            </a:extLst>
          </p:cNvPr>
          <p:cNvSpPr/>
          <p:nvPr/>
        </p:nvSpPr>
        <p:spPr bwMode="auto">
          <a:xfrm>
            <a:off x="4018839" y="4169966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8" name="Shape 3">
            <a:extLst>
              <a:ext uri="{FF2B5EF4-FFF2-40B4-BE49-F238E27FC236}">
                <a16:creationId xmlns:a16="http://schemas.microsoft.com/office/drawing/2014/main" id="{CEA227C0-0820-4A72-BAAB-5F3B48A10849}"/>
              </a:ext>
            </a:extLst>
          </p:cNvPr>
          <p:cNvSpPr/>
          <p:nvPr/>
        </p:nvSpPr>
        <p:spPr bwMode="auto">
          <a:xfrm>
            <a:off x="4012366" y="4645078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69" name="Shape 3">
            <a:extLst>
              <a:ext uri="{FF2B5EF4-FFF2-40B4-BE49-F238E27FC236}">
                <a16:creationId xmlns:a16="http://schemas.microsoft.com/office/drawing/2014/main" id="{C9336C90-8D19-4ED5-ACFC-CE182806C5F4}"/>
              </a:ext>
            </a:extLst>
          </p:cNvPr>
          <p:cNvSpPr/>
          <p:nvPr/>
        </p:nvSpPr>
        <p:spPr bwMode="auto">
          <a:xfrm>
            <a:off x="4006004" y="5148335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72" name="Shape 1">
            <a:extLst>
              <a:ext uri="{FF2B5EF4-FFF2-40B4-BE49-F238E27FC236}">
                <a16:creationId xmlns:a16="http://schemas.microsoft.com/office/drawing/2014/main" id="{0BE79BB3-20D1-4C0D-8122-0EEF572C3371}"/>
              </a:ext>
            </a:extLst>
          </p:cNvPr>
          <p:cNvSpPr/>
          <p:nvPr/>
        </p:nvSpPr>
        <p:spPr bwMode="auto">
          <a:xfrm>
            <a:off x="8256857" y="3639204"/>
            <a:ext cx="54677" cy="1888272"/>
          </a:xfrm>
          <a:prstGeom prst="roundRect">
            <a:avLst>
              <a:gd name="adj" fmla="val 362128"/>
            </a:avLst>
          </a:prstGeom>
          <a:solidFill>
            <a:schemeClr val="bg1"/>
          </a:solidFill>
          <a:ln w="6349">
            <a:solidFill>
              <a:schemeClr val="accent2"/>
            </a:solidFill>
            <a:prstDash val="solid"/>
          </a:ln>
        </p:spPr>
      </p:sp>
      <p:sp>
        <p:nvSpPr>
          <p:cNvPr id="73" name="Shape 3">
            <a:extLst>
              <a:ext uri="{FF2B5EF4-FFF2-40B4-BE49-F238E27FC236}">
                <a16:creationId xmlns:a16="http://schemas.microsoft.com/office/drawing/2014/main" id="{AF2254B6-EED1-45A3-A64C-7CE6782FE9B9}"/>
              </a:ext>
            </a:extLst>
          </p:cNvPr>
          <p:cNvSpPr/>
          <p:nvPr/>
        </p:nvSpPr>
        <p:spPr bwMode="auto">
          <a:xfrm>
            <a:off x="8054249" y="3639203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4" name="Shape 3">
            <a:extLst>
              <a:ext uri="{FF2B5EF4-FFF2-40B4-BE49-F238E27FC236}">
                <a16:creationId xmlns:a16="http://schemas.microsoft.com/office/drawing/2014/main" id="{CBF62A56-FA20-4B1F-B511-AA521740BFAF}"/>
              </a:ext>
            </a:extLst>
          </p:cNvPr>
          <p:cNvSpPr/>
          <p:nvPr/>
        </p:nvSpPr>
        <p:spPr bwMode="auto">
          <a:xfrm>
            <a:off x="8054249" y="4138439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75" name="Shape 3">
            <a:extLst>
              <a:ext uri="{FF2B5EF4-FFF2-40B4-BE49-F238E27FC236}">
                <a16:creationId xmlns:a16="http://schemas.microsoft.com/office/drawing/2014/main" id="{28B3D1AD-723D-4879-86D0-433C17F1C051}"/>
              </a:ext>
            </a:extLst>
          </p:cNvPr>
          <p:cNvSpPr/>
          <p:nvPr/>
        </p:nvSpPr>
        <p:spPr bwMode="auto">
          <a:xfrm>
            <a:off x="8052362" y="4642315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6" name="Shape 3">
            <a:extLst>
              <a:ext uri="{FF2B5EF4-FFF2-40B4-BE49-F238E27FC236}">
                <a16:creationId xmlns:a16="http://schemas.microsoft.com/office/drawing/2014/main" id="{D2DA9548-7AA8-4948-B892-894296C550A1}"/>
              </a:ext>
            </a:extLst>
          </p:cNvPr>
          <p:cNvSpPr/>
          <p:nvPr/>
        </p:nvSpPr>
        <p:spPr bwMode="auto">
          <a:xfrm>
            <a:off x="8061240" y="5143768"/>
            <a:ext cx="443388" cy="383707"/>
          </a:xfrm>
          <a:prstGeom prst="roundRect">
            <a:avLst>
              <a:gd name="adj" fmla="val 18670"/>
            </a:avLst>
          </a:prstGeom>
          <a:solidFill>
            <a:schemeClr val="bg1"/>
          </a:solidFill>
          <a:ln w="12699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81" name="Прямоугольник 20">
            <a:extLst>
              <a:ext uri="{FF2B5EF4-FFF2-40B4-BE49-F238E27FC236}">
                <a16:creationId xmlns:a16="http://schemas.microsoft.com/office/drawing/2014/main" id="{18E49D4D-6F27-40B8-B57D-F04212DFDD84}"/>
              </a:ext>
            </a:extLst>
          </p:cNvPr>
          <p:cNvSpPr/>
          <p:nvPr/>
        </p:nvSpPr>
        <p:spPr bwMode="auto">
          <a:xfrm>
            <a:off x="4697642" y="2171869"/>
            <a:ext cx="1522554" cy="532991"/>
          </a:xfrm>
          <a:prstGeom prst="flowChartAlternateProcess">
            <a:avLst/>
          </a:prstGeom>
          <a:ln w="19050">
            <a:solidFill>
              <a:srgbClr val="600B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latin typeface="Arial"/>
                <a:cs typeface="Arial"/>
              </a:rPr>
              <a:t>ООО «ЕИРЦ РБ»</a:t>
            </a:r>
            <a:endParaRPr sz="12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b="1" smtClean="0"/>
              <a:t>13</a:t>
            </a:fld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56F758-19D3-43D0-8FF9-EACAA7ACA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4F9D2E7-7CC2-4A8E-91CE-A4C15692BD65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337583-2A40-422E-ADAD-76E51187F1D9}"/>
              </a:ext>
            </a:extLst>
          </p:cNvPr>
          <p:cNvSpPr txBox="1"/>
          <p:nvPr/>
        </p:nvSpPr>
        <p:spPr>
          <a:xfrm>
            <a:off x="347577" y="1304537"/>
            <a:ext cx="9321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00B5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Междо Илхан Леонидович – заместитель генерального директора по работе с клиентами и развитию ООО «ЕИРЦ РБ»</a:t>
            </a:r>
          </a:p>
        </p:txBody>
      </p:sp>
      <p:sp>
        <p:nvSpPr>
          <p:cNvPr id="30" name="Прямоугольник 44">
            <a:extLst>
              <a:ext uri="{FF2B5EF4-FFF2-40B4-BE49-F238E27FC236}">
                <a16:creationId xmlns:a16="http://schemas.microsoft.com/office/drawing/2014/main" id="{5EDD07C0-E7A0-4BC6-BF90-3A95D6379781}"/>
              </a:ext>
            </a:extLst>
          </p:cNvPr>
          <p:cNvSpPr/>
          <p:nvPr/>
        </p:nvSpPr>
        <p:spPr bwMode="auto">
          <a:xfrm>
            <a:off x="275254" y="213456"/>
            <a:ext cx="677712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/>
                </a:solidFill>
                <a:latin typeface="Arial"/>
                <a:ea typeface="Liberation Serif"/>
              </a:rPr>
              <a:t>КОНТАКТНЫЕ ДАННЫЕ</a:t>
            </a:r>
            <a:endParaRPr lang="ru-RU" dirty="0"/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F209CBA4-F3B8-455B-93D1-006F254BD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03776"/>
              </p:ext>
            </p:extLst>
          </p:nvPr>
        </p:nvGraphicFramePr>
        <p:xfrm>
          <a:off x="6096000" y="2829423"/>
          <a:ext cx="2210907" cy="221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oleObj" r:id="rId6" imgW="7266940" imgH="7266940" progId="AcroExch.Document.DC">
                  <p:embed/>
                </p:oleObj>
              </mc:Choice>
              <mc:Fallback>
                <p:oleObj name="oleObj" r:id="rId6" imgW="7266940" imgH="7266940" progId="AcroExch.Document.DC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 bwMode="auto">
                      <a:xfrm>
                        <a:off x="6096000" y="2829423"/>
                        <a:ext cx="2210907" cy="221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26A4261-2F8A-4CCB-A107-51B8785E83AD}"/>
              </a:ext>
            </a:extLst>
          </p:cNvPr>
          <p:cNvSpPr txBox="1"/>
          <p:nvPr/>
        </p:nvSpPr>
        <p:spPr>
          <a:xfrm>
            <a:off x="314483" y="851833"/>
            <a:ext cx="2352002" cy="41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cap="all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СВЯЖИТЕСЬ С НАМИ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2A0B6188-A5A5-4A69-AD4F-46CD912F0A6D}"/>
              </a:ext>
            </a:extLst>
          </p:cNvPr>
          <p:cNvSpPr/>
          <p:nvPr/>
        </p:nvSpPr>
        <p:spPr>
          <a:xfrm>
            <a:off x="2895625" y="2079897"/>
            <a:ext cx="2000260" cy="1309338"/>
          </a:xfrm>
          <a:prstGeom prst="roundRect">
            <a:avLst/>
          </a:prstGeom>
          <a:noFill/>
          <a:ln w="9525" cap="flat" cmpd="sng" algn="ctr">
            <a:solidFill>
              <a:srgbClr val="600B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Picture background">
            <a:extLst>
              <a:ext uri="{FF2B5EF4-FFF2-40B4-BE49-F238E27FC236}">
                <a16:creationId xmlns:a16="http://schemas.microsoft.com/office/drawing/2014/main" id="{6557D5B4-E46A-434B-B14D-B238B21B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51" y="2308498"/>
            <a:ext cx="304551" cy="2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4545F60-91EE-456D-8667-1AB9DD491545}"/>
              </a:ext>
            </a:extLst>
          </p:cNvPr>
          <p:cNvSpPr txBox="1"/>
          <p:nvPr/>
        </p:nvSpPr>
        <p:spPr>
          <a:xfrm>
            <a:off x="2921696" y="2801648"/>
            <a:ext cx="2021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mezhdo</a:t>
            </a:r>
            <a:r>
              <a:rPr lang="ru-RU" sz="14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_il@eirc-rb.ru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27D73D31-CC9D-4320-A821-4009B674C4E3}"/>
              </a:ext>
            </a:extLst>
          </p:cNvPr>
          <p:cNvSpPr/>
          <p:nvPr/>
        </p:nvSpPr>
        <p:spPr>
          <a:xfrm>
            <a:off x="2895625" y="3468162"/>
            <a:ext cx="2000260" cy="1309338"/>
          </a:xfrm>
          <a:prstGeom prst="roundRect">
            <a:avLst/>
          </a:prstGeom>
          <a:noFill/>
          <a:ln w="9525" cap="flat" cmpd="sng" algn="ctr">
            <a:solidFill>
              <a:srgbClr val="600B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4" descr="Picture background">
            <a:extLst>
              <a:ext uri="{FF2B5EF4-FFF2-40B4-BE49-F238E27FC236}">
                <a16:creationId xmlns:a16="http://schemas.microsoft.com/office/drawing/2014/main" id="{81C47F2C-6C9D-417C-83AD-012D3F82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93" y="3696763"/>
            <a:ext cx="338124" cy="2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F11DC260-B938-4624-AB13-144E1E2CAD16}"/>
              </a:ext>
            </a:extLst>
          </p:cNvPr>
          <p:cNvSpPr/>
          <p:nvPr/>
        </p:nvSpPr>
        <p:spPr>
          <a:xfrm>
            <a:off x="2895625" y="4856427"/>
            <a:ext cx="2000260" cy="1309338"/>
          </a:xfrm>
          <a:prstGeom prst="roundRect">
            <a:avLst/>
          </a:prstGeom>
          <a:noFill/>
          <a:ln w="9525" cap="flat" cmpd="sng" algn="ctr">
            <a:solidFill>
              <a:srgbClr val="600B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6" descr="Picture background">
            <a:extLst>
              <a:ext uri="{FF2B5EF4-FFF2-40B4-BE49-F238E27FC236}">
                <a16:creationId xmlns:a16="http://schemas.microsoft.com/office/drawing/2014/main" id="{0FC81059-FF12-4133-9CFD-937C8F01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6444" l="10000" r="90000">
                        <a14:foregroundMark x1="33444" y1="10778" x2="58556" y2="7444"/>
                        <a14:foregroundMark x1="59222" y1="3222" x2="59222" y2="3222"/>
                        <a14:foregroundMark x1="76556" y1="34444" x2="79000" y2="48444"/>
                        <a14:foregroundMark x1="82889" y1="35889" x2="83111" y2="43333"/>
                        <a14:foregroundMark x1="83111" y1="43333" x2="85111" y2="48889"/>
                        <a14:foregroundMark x1="19778" y1="43556" x2="23000" y2="61667"/>
                        <a14:foregroundMark x1="15111" y1="49556" x2="17444" y2="62667"/>
                        <a14:foregroundMark x1="38556" y1="92000" x2="53778" y2="92333"/>
                        <a14:foregroundMark x1="53778" y1="92333" x2="56556" y2="92222"/>
                        <a14:foregroundMark x1="40222" y1="96444" x2="44222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60">
            <a:off x="3745378" y="5065751"/>
            <a:ext cx="300755" cy="2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C2A2A5E-E058-41F9-8A9B-73537B904DC7}"/>
              </a:ext>
            </a:extLst>
          </p:cNvPr>
          <p:cNvSpPr/>
          <p:nvPr/>
        </p:nvSpPr>
        <p:spPr>
          <a:xfrm>
            <a:off x="3130086" y="5578177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8 (906) 374-12-89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2DB20FF-C1F7-47A3-A85C-44E590824AFE}"/>
              </a:ext>
            </a:extLst>
          </p:cNvPr>
          <p:cNvSpPr/>
          <p:nvPr/>
        </p:nvSpPr>
        <p:spPr>
          <a:xfrm>
            <a:off x="3088482" y="4082984"/>
            <a:ext cx="161454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8 (347) 295-38-38</a:t>
            </a:r>
            <a:endParaRPr lang="en-US" sz="1400" b="1" dirty="0"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4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доб. 13-06</a:t>
            </a:r>
          </a:p>
        </p:txBody>
      </p:sp>
    </p:spTree>
    <p:extLst>
      <p:ext uri="{BB962C8B-B14F-4D97-AF65-F5344CB8AC3E}">
        <p14:creationId xmlns:p14="http://schemas.microsoft.com/office/powerpoint/2010/main" val="363771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9FDAA-83A3-405E-AECA-895056D86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234" y="961184"/>
            <a:ext cx="6913803" cy="145016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782961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8C301A-A0FB-4CB5-854E-7AC704B1E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686" y="164747"/>
            <a:ext cx="1626837" cy="499740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1309DB-D465-46A3-9DA3-DCC749DF7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3" y="2981325"/>
            <a:ext cx="2720419" cy="1582322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98A55F70-5DD9-493A-B47F-FDA65F1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8AFBD5-BD17-4BA7-8829-D9AE7C0800B3}" type="slidenum">
              <a:rPr lang="ru-RU" b="1" smtClean="0"/>
              <a:t>14</a:t>
            </a:fld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170449-7F21-445C-9268-7EF1F533C9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9" b="14488"/>
          <a:stretch/>
        </p:blipFill>
        <p:spPr>
          <a:xfrm>
            <a:off x="7791449" y="3275851"/>
            <a:ext cx="4381501" cy="35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061075"/>
            <a:ext cx="2743200" cy="365125"/>
          </a:xfrm>
        </p:spPr>
        <p:txBody>
          <a:bodyPr/>
          <a:lstStyle/>
          <a:p>
            <a:fld id="{7B8AFBD5-BD17-4BA7-8829-D9AE7C0800B3}" type="slidenum">
              <a:rPr lang="ru-RU" b="1" smtClean="0"/>
              <a:t>2</a:t>
            </a:fld>
            <a:endParaRPr lang="ru-RU" b="1" dirty="0"/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F3508797-372E-427B-AB96-419DE864C3DD}"/>
              </a:ext>
            </a:extLst>
          </p:cNvPr>
          <p:cNvSpPr txBox="1">
            <a:spLocks/>
          </p:cNvSpPr>
          <p:nvPr/>
        </p:nvSpPr>
        <p:spPr bwMode="auto">
          <a:xfrm>
            <a:off x="2895802" y="2564882"/>
            <a:ext cx="2262342" cy="760745"/>
          </a:xfrm>
          <a:prstGeom prst="rect">
            <a:avLst/>
          </a:prstGeom>
          <a:solidFill>
            <a:schemeClr val="bg1"/>
          </a:solidFill>
          <a:ln w="9525">
            <a:solidFill>
              <a:srgbClr val="600B50"/>
            </a:solidFill>
            <a:miter lim="800000"/>
            <a:headEnd/>
            <a:tailEnd/>
          </a:ln>
          <a:extLst/>
        </p:spPr>
        <p:txBody>
          <a:bodyPr vert="horz" wrap="square" lIns="77825" tIns="38912" rIns="77825" bIns="3891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1984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39694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259540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67938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АО «Башкирский регистр социальных карт»</a:t>
            </a:r>
          </a:p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26%</a:t>
            </a:r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3D8A0E6D-17AD-4DAB-9D49-63005A18A07E}"/>
              </a:ext>
            </a:extLst>
          </p:cNvPr>
          <p:cNvSpPr txBox="1">
            <a:spLocks/>
          </p:cNvSpPr>
          <p:nvPr/>
        </p:nvSpPr>
        <p:spPr bwMode="auto">
          <a:xfrm>
            <a:off x="7576023" y="2554627"/>
            <a:ext cx="2587151" cy="916929"/>
          </a:xfrm>
          <a:prstGeom prst="rect">
            <a:avLst/>
          </a:prstGeom>
          <a:solidFill>
            <a:schemeClr val="bg1"/>
          </a:solidFill>
          <a:ln w="9525">
            <a:solidFill>
              <a:srgbClr val="600B50"/>
            </a:solidFill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77825" tIns="38912" rIns="77825" bIns="3891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1984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39694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259540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67938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ООО «Энергетическая сбытовая компания Башкортостана» </a:t>
            </a:r>
          </a:p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70957951-2917-4229-A1E0-C375C9819EEB}"/>
              </a:ext>
            </a:extLst>
          </p:cNvPr>
          <p:cNvSpPr txBox="1">
            <a:spLocks/>
          </p:cNvSpPr>
          <p:nvPr/>
        </p:nvSpPr>
        <p:spPr bwMode="auto">
          <a:xfrm>
            <a:off x="1217637" y="4286013"/>
            <a:ext cx="2650628" cy="1302628"/>
          </a:xfrm>
          <a:prstGeom prst="rect">
            <a:avLst/>
          </a:prstGeom>
          <a:solidFill>
            <a:schemeClr val="bg1"/>
          </a:solidFill>
          <a:ln w="38100">
            <a:solidFill>
              <a:srgbClr val="B6B82B"/>
            </a:solidFill>
            <a:miter lim="800000"/>
            <a:headEnd/>
            <a:tailEnd/>
          </a:ln>
          <a:extLst/>
        </p:spPr>
        <p:txBody>
          <a:bodyPr vert="horz" wrap="square" lIns="77825" tIns="38912" rIns="77825" bIns="3891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1984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39694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259540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67938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Республика Башкортостан </a:t>
            </a:r>
          </a:p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в лице Министерства земельных </a:t>
            </a:r>
          </a:p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и имущественных отношений </a:t>
            </a:r>
          </a:p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Республики Башкортостан</a:t>
            </a: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D51DCE6D-DDEC-4D3F-AEB6-4037402B4FF0}"/>
              </a:ext>
            </a:extLst>
          </p:cNvPr>
          <p:cNvSpPr txBox="1">
            <a:spLocks/>
          </p:cNvSpPr>
          <p:nvPr/>
        </p:nvSpPr>
        <p:spPr bwMode="auto">
          <a:xfrm>
            <a:off x="4139196" y="4286013"/>
            <a:ext cx="2095041" cy="462218"/>
          </a:xfrm>
          <a:prstGeom prst="rect">
            <a:avLst/>
          </a:prstGeom>
          <a:solidFill>
            <a:schemeClr val="bg1"/>
          </a:solidFill>
          <a:ln w="9525">
            <a:solidFill>
              <a:srgbClr val="600B50"/>
            </a:solidFill>
            <a:miter lim="800000"/>
            <a:headEnd/>
            <a:tailEnd/>
          </a:ln>
          <a:extLst/>
        </p:spPr>
        <p:txBody>
          <a:bodyPr vert="horz" wrap="square" lIns="77825" tIns="38912" rIns="77825" bIns="3891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1984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39694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259540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67938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ПАО «БАНК УРАЛСИБ»</a:t>
            </a:r>
          </a:p>
        </p:txBody>
      </p: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0EDDCA3F-DC9A-4D7E-BE5A-09B3D2CC1689}"/>
              </a:ext>
            </a:extLst>
          </p:cNvPr>
          <p:cNvSpPr txBox="1">
            <a:spLocks/>
          </p:cNvSpPr>
          <p:nvPr/>
        </p:nvSpPr>
        <p:spPr bwMode="auto">
          <a:xfrm>
            <a:off x="7576023" y="4276487"/>
            <a:ext cx="2650628" cy="714847"/>
          </a:xfrm>
          <a:prstGeom prst="rect">
            <a:avLst/>
          </a:prstGeom>
          <a:solidFill>
            <a:schemeClr val="bg1"/>
          </a:solidFill>
          <a:ln w="38100">
            <a:solidFill>
              <a:srgbClr val="F08800"/>
            </a:solidFill>
            <a:miter lim="800000"/>
            <a:headEnd/>
            <a:tailEnd/>
          </a:ln>
          <a:extLst/>
        </p:spPr>
        <p:txBody>
          <a:bodyPr vert="horz" wrap="square" lIns="77825" tIns="38912" rIns="77825" bIns="3891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1984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39694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259540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67938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ПАО «ИНТЕР РАО»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0F5B28C-6672-47C4-8EFE-025824A653C7}"/>
              </a:ext>
            </a:extLst>
          </p:cNvPr>
          <p:cNvSpPr txBox="1">
            <a:spLocks/>
          </p:cNvSpPr>
          <p:nvPr/>
        </p:nvSpPr>
        <p:spPr bwMode="auto">
          <a:xfrm>
            <a:off x="5224012" y="1740667"/>
            <a:ext cx="1714831" cy="645087"/>
          </a:xfrm>
          <a:prstGeom prst="rect">
            <a:avLst/>
          </a:prstGeom>
          <a:solidFill>
            <a:schemeClr val="bg1"/>
          </a:solidFill>
          <a:ln w="9525">
            <a:solidFill>
              <a:srgbClr val="600B50"/>
            </a:solidFill>
            <a:miter lim="800000"/>
            <a:headEnd/>
            <a:tailEnd/>
          </a:ln>
          <a:extLst/>
        </p:spPr>
        <p:txBody>
          <a:bodyPr vert="horz" wrap="square" lIns="77825" tIns="38912" rIns="77825" bIns="38912" numCol="1" anchor="ctr" anchorCtr="0" compatLnSpc="1">
            <a:prstTxWarp prst="textNoShape">
              <a:avLst/>
            </a:prstTxWarp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1984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839694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259540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679387" algn="ctr" defTabSz="957776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ООО «ЕИРЦ РБ»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316B95E-E11E-4F47-8DEB-0A3821F789D2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F50D0C-5B9A-40FD-9DA2-DA13DDE336D2}"/>
              </a:ext>
            </a:extLst>
          </p:cNvPr>
          <p:cNvSpPr/>
          <p:nvPr/>
        </p:nvSpPr>
        <p:spPr>
          <a:xfrm>
            <a:off x="275256" y="213457"/>
            <a:ext cx="3479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 КОМПАНИИ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8A75AC-D621-42E7-85D6-F3992A5C5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7CECD23-9978-48D1-A7EE-026F7788CCA3}"/>
              </a:ext>
            </a:extLst>
          </p:cNvPr>
          <p:cNvCxnSpPr>
            <a:cxnSpLocks/>
          </p:cNvCxnSpPr>
          <p:nvPr/>
        </p:nvCxnSpPr>
        <p:spPr>
          <a:xfrm flipH="1">
            <a:off x="8857384" y="2070545"/>
            <a:ext cx="7597" cy="402527"/>
          </a:xfrm>
          <a:prstGeom prst="straightConnector1">
            <a:avLst/>
          </a:prstGeom>
          <a:ln>
            <a:solidFill>
              <a:srgbClr val="600B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89A5A649-9A25-45CF-9198-E360D0654322}"/>
              </a:ext>
            </a:extLst>
          </p:cNvPr>
          <p:cNvCxnSpPr>
            <a:cxnSpLocks/>
          </p:cNvCxnSpPr>
          <p:nvPr/>
        </p:nvCxnSpPr>
        <p:spPr>
          <a:xfrm>
            <a:off x="3762670" y="2061418"/>
            <a:ext cx="0" cy="423919"/>
          </a:xfrm>
          <a:prstGeom prst="straightConnector1">
            <a:avLst/>
          </a:prstGeom>
          <a:ln>
            <a:solidFill>
              <a:srgbClr val="600B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37185FC-D643-41E1-8F31-BE6B883209E5}"/>
              </a:ext>
            </a:extLst>
          </p:cNvPr>
          <p:cNvCxnSpPr>
            <a:cxnSpLocks/>
          </p:cNvCxnSpPr>
          <p:nvPr/>
        </p:nvCxnSpPr>
        <p:spPr>
          <a:xfrm>
            <a:off x="7004807" y="2063210"/>
            <a:ext cx="1869699" cy="7335"/>
          </a:xfrm>
          <a:prstGeom prst="line">
            <a:avLst/>
          </a:prstGeom>
          <a:ln>
            <a:solidFill>
              <a:srgbClr val="600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C79CA7E-3A7F-4998-9335-B176E79805DA}"/>
              </a:ext>
            </a:extLst>
          </p:cNvPr>
          <p:cNvCxnSpPr>
            <a:cxnSpLocks/>
          </p:cNvCxnSpPr>
          <p:nvPr/>
        </p:nvCxnSpPr>
        <p:spPr>
          <a:xfrm>
            <a:off x="3755174" y="2054689"/>
            <a:ext cx="1402974" cy="0"/>
          </a:xfrm>
          <a:prstGeom prst="line">
            <a:avLst/>
          </a:prstGeom>
          <a:ln>
            <a:solidFill>
              <a:srgbClr val="600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DD09D47-65C0-44CD-B546-7E87D42D573F}"/>
              </a:ext>
            </a:extLst>
          </p:cNvPr>
          <p:cNvCxnSpPr>
            <a:cxnSpLocks/>
          </p:cNvCxnSpPr>
          <p:nvPr/>
        </p:nvCxnSpPr>
        <p:spPr>
          <a:xfrm flipH="1">
            <a:off x="8864981" y="3513089"/>
            <a:ext cx="9525" cy="647937"/>
          </a:xfrm>
          <a:prstGeom prst="straightConnector1">
            <a:avLst/>
          </a:prstGeom>
          <a:ln>
            <a:solidFill>
              <a:srgbClr val="600B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3B16F92-EED6-46FA-B61A-251CF08238BF}"/>
              </a:ext>
            </a:extLst>
          </p:cNvPr>
          <p:cNvCxnSpPr>
            <a:cxnSpLocks/>
          </p:cNvCxnSpPr>
          <p:nvPr/>
        </p:nvCxnSpPr>
        <p:spPr>
          <a:xfrm>
            <a:off x="3304390" y="3402959"/>
            <a:ext cx="0" cy="763398"/>
          </a:xfrm>
          <a:prstGeom prst="straightConnector1">
            <a:avLst/>
          </a:prstGeom>
          <a:ln>
            <a:solidFill>
              <a:srgbClr val="600B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5E027E5-4B01-4944-A065-D864FB4DAF93}"/>
              </a:ext>
            </a:extLst>
          </p:cNvPr>
          <p:cNvCxnSpPr>
            <a:cxnSpLocks/>
          </p:cNvCxnSpPr>
          <p:nvPr/>
        </p:nvCxnSpPr>
        <p:spPr>
          <a:xfrm>
            <a:off x="4599464" y="3397628"/>
            <a:ext cx="0" cy="763398"/>
          </a:xfrm>
          <a:prstGeom prst="straightConnector1">
            <a:avLst/>
          </a:prstGeom>
          <a:ln>
            <a:solidFill>
              <a:srgbClr val="600B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object 15">
            <a:extLst>
              <a:ext uri="{FF2B5EF4-FFF2-40B4-BE49-F238E27FC236}">
                <a16:creationId xmlns:a16="http://schemas.microsoft.com/office/drawing/2014/main" id="{976F5498-9159-42BB-8ADB-45F02195979D}"/>
              </a:ext>
            </a:extLst>
          </p:cNvPr>
          <p:cNvGrpSpPr/>
          <p:nvPr/>
        </p:nvGrpSpPr>
        <p:grpSpPr>
          <a:xfrm>
            <a:off x="411789" y="876728"/>
            <a:ext cx="917496" cy="870582"/>
            <a:chOff x="678180" y="1202436"/>
            <a:chExt cx="1188720" cy="1188720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D46CB8AD-7D9B-4430-950E-7B516D2CDC4C}"/>
                </a:ext>
              </a:extLst>
            </p:cNvPr>
            <p:cNvSpPr/>
            <p:nvPr/>
          </p:nvSpPr>
          <p:spPr>
            <a:xfrm>
              <a:off x="678180" y="1202436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594360" y="0"/>
                  </a:moveTo>
                  <a:lnTo>
                    <a:pt x="545613" y="1970"/>
                  </a:lnTo>
                  <a:lnTo>
                    <a:pt x="497951" y="7778"/>
                  </a:lnTo>
                  <a:lnTo>
                    <a:pt x="451528" y="17271"/>
                  </a:lnTo>
                  <a:lnTo>
                    <a:pt x="406495" y="30297"/>
                  </a:lnTo>
                  <a:lnTo>
                    <a:pt x="363007" y="46702"/>
                  </a:lnTo>
                  <a:lnTo>
                    <a:pt x="321216" y="66334"/>
                  </a:lnTo>
                  <a:lnTo>
                    <a:pt x="281276" y="89039"/>
                  </a:lnTo>
                  <a:lnTo>
                    <a:pt x="243338" y="114665"/>
                  </a:lnTo>
                  <a:lnTo>
                    <a:pt x="207556" y="143060"/>
                  </a:lnTo>
                  <a:lnTo>
                    <a:pt x="174083" y="174069"/>
                  </a:lnTo>
                  <a:lnTo>
                    <a:pt x="143072" y="207540"/>
                  </a:lnTo>
                  <a:lnTo>
                    <a:pt x="114676" y="243321"/>
                  </a:lnTo>
                  <a:lnTo>
                    <a:pt x="89048" y="281259"/>
                  </a:lnTo>
                  <a:lnTo>
                    <a:pt x="66341" y="321200"/>
                  </a:lnTo>
                  <a:lnTo>
                    <a:pt x="46707" y="362991"/>
                  </a:lnTo>
                  <a:lnTo>
                    <a:pt x="30300" y="406481"/>
                  </a:lnTo>
                  <a:lnTo>
                    <a:pt x="17273" y="451515"/>
                  </a:lnTo>
                  <a:lnTo>
                    <a:pt x="7779" y="497942"/>
                  </a:lnTo>
                  <a:lnTo>
                    <a:pt x="1970" y="545607"/>
                  </a:lnTo>
                  <a:lnTo>
                    <a:pt x="0" y="594360"/>
                  </a:lnTo>
                  <a:lnTo>
                    <a:pt x="1970" y="643112"/>
                  </a:lnTo>
                  <a:lnTo>
                    <a:pt x="7779" y="690777"/>
                  </a:lnTo>
                  <a:lnTo>
                    <a:pt x="17273" y="737204"/>
                  </a:lnTo>
                  <a:lnTo>
                    <a:pt x="30300" y="782238"/>
                  </a:lnTo>
                  <a:lnTo>
                    <a:pt x="46707" y="825728"/>
                  </a:lnTo>
                  <a:lnTo>
                    <a:pt x="66341" y="867519"/>
                  </a:lnTo>
                  <a:lnTo>
                    <a:pt x="89048" y="907460"/>
                  </a:lnTo>
                  <a:lnTo>
                    <a:pt x="114676" y="945398"/>
                  </a:lnTo>
                  <a:lnTo>
                    <a:pt x="143072" y="981179"/>
                  </a:lnTo>
                  <a:lnTo>
                    <a:pt x="174083" y="1014650"/>
                  </a:lnTo>
                  <a:lnTo>
                    <a:pt x="207556" y="1045659"/>
                  </a:lnTo>
                  <a:lnTo>
                    <a:pt x="243338" y="1074054"/>
                  </a:lnTo>
                  <a:lnTo>
                    <a:pt x="281276" y="1099680"/>
                  </a:lnTo>
                  <a:lnTo>
                    <a:pt x="321216" y="1122385"/>
                  </a:lnTo>
                  <a:lnTo>
                    <a:pt x="363007" y="1142017"/>
                  </a:lnTo>
                  <a:lnTo>
                    <a:pt x="406495" y="1158422"/>
                  </a:lnTo>
                  <a:lnTo>
                    <a:pt x="451528" y="1171448"/>
                  </a:lnTo>
                  <a:lnTo>
                    <a:pt x="497951" y="1180941"/>
                  </a:lnTo>
                  <a:lnTo>
                    <a:pt x="545613" y="1186749"/>
                  </a:lnTo>
                  <a:lnTo>
                    <a:pt x="594360" y="1188719"/>
                  </a:lnTo>
                  <a:lnTo>
                    <a:pt x="643112" y="1186749"/>
                  </a:lnTo>
                  <a:lnTo>
                    <a:pt x="690777" y="1180941"/>
                  </a:lnTo>
                  <a:lnTo>
                    <a:pt x="737204" y="1171448"/>
                  </a:lnTo>
                  <a:lnTo>
                    <a:pt x="782238" y="1158422"/>
                  </a:lnTo>
                  <a:lnTo>
                    <a:pt x="825728" y="1142017"/>
                  </a:lnTo>
                  <a:lnTo>
                    <a:pt x="867519" y="1122385"/>
                  </a:lnTo>
                  <a:lnTo>
                    <a:pt x="907460" y="1099680"/>
                  </a:lnTo>
                  <a:lnTo>
                    <a:pt x="945398" y="1074054"/>
                  </a:lnTo>
                  <a:lnTo>
                    <a:pt x="981179" y="1045659"/>
                  </a:lnTo>
                  <a:lnTo>
                    <a:pt x="1014650" y="1014650"/>
                  </a:lnTo>
                  <a:lnTo>
                    <a:pt x="1045659" y="981179"/>
                  </a:lnTo>
                  <a:lnTo>
                    <a:pt x="1074054" y="945398"/>
                  </a:lnTo>
                  <a:lnTo>
                    <a:pt x="1099680" y="907460"/>
                  </a:lnTo>
                  <a:lnTo>
                    <a:pt x="1122385" y="867519"/>
                  </a:lnTo>
                  <a:lnTo>
                    <a:pt x="1142017" y="825728"/>
                  </a:lnTo>
                  <a:lnTo>
                    <a:pt x="1158422" y="782238"/>
                  </a:lnTo>
                  <a:lnTo>
                    <a:pt x="1171448" y="737204"/>
                  </a:lnTo>
                  <a:lnTo>
                    <a:pt x="1180941" y="690777"/>
                  </a:lnTo>
                  <a:lnTo>
                    <a:pt x="1186749" y="643112"/>
                  </a:lnTo>
                  <a:lnTo>
                    <a:pt x="1188720" y="594360"/>
                  </a:lnTo>
                  <a:lnTo>
                    <a:pt x="1186749" y="545607"/>
                  </a:lnTo>
                  <a:lnTo>
                    <a:pt x="1180941" y="497942"/>
                  </a:lnTo>
                  <a:lnTo>
                    <a:pt x="1171448" y="451515"/>
                  </a:lnTo>
                  <a:lnTo>
                    <a:pt x="1158422" y="406481"/>
                  </a:lnTo>
                  <a:lnTo>
                    <a:pt x="1142017" y="362991"/>
                  </a:lnTo>
                  <a:lnTo>
                    <a:pt x="1122385" y="321200"/>
                  </a:lnTo>
                  <a:lnTo>
                    <a:pt x="1099680" y="281259"/>
                  </a:lnTo>
                  <a:lnTo>
                    <a:pt x="1074054" y="243321"/>
                  </a:lnTo>
                  <a:lnTo>
                    <a:pt x="1045659" y="207540"/>
                  </a:lnTo>
                  <a:lnTo>
                    <a:pt x="1014650" y="174069"/>
                  </a:lnTo>
                  <a:lnTo>
                    <a:pt x="981179" y="143060"/>
                  </a:lnTo>
                  <a:lnTo>
                    <a:pt x="945398" y="114665"/>
                  </a:lnTo>
                  <a:lnTo>
                    <a:pt x="907460" y="89039"/>
                  </a:lnTo>
                  <a:lnTo>
                    <a:pt x="867519" y="66334"/>
                  </a:lnTo>
                  <a:lnTo>
                    <a:pt x="825728" y="46702"/>
                  </a:lnTo>
                  <a:lnTo>
                    <a:pt x="782238" y="30297"/>
                  </a:lnTo>
                  <a:lnTo>
                    <a:pt x="737204" y="17271"/>
                  </a:lnTo>
                  <a:lnTo>
                    <a:pt x="690777" y="7778"/>
                  </a:lnTo>
                  <a:lnTo>
                    <a:pt x="643112" y="19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B6B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7">
              <a:extLst>
                <a:ext uri="{FF2B5EF4-FFF2-40B4-BE49-F238E27FC236}">
                  <a16:creationId xmlns:a16="http://schemas.microsoft.com/office/drawing/2014/main" id="{E0614B15-4862-4B56-9B32-5D6C55AD7A9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055" y="1296393"/>
              <a:ext cx="886968" cy="1001267"/>
            </a:xfrm>
            <a:prstGeom prst="rect">
              <a:avLst/>
            </a:prstGeom>
          </p:spPr>
        </p:pic>
      </p:grpSp>
      <p:sp>
        <p:nvSpPr>
          <p:cNvPr id="36" name="object 12">
            <a:extLst>
              <a:ext uri="{FF2B5EF4-FFF2-40B4-BE49-F238E27FC236}">
                <a16:creationId xmlns:a16="http://schemas.microsoft.com/office/drawing/2014/main" id="{1CF54A51-3631-48D1-9009-A5F99AF97D40}"/>
              </a:ext>
            </a:extLst>
          </p:cNvPr>
          <p:cNvSpPr txBox="1"/>
          <p:nvPr/>
        </p:nvSpPr>
        <p:spPr>
          <a:xfrm>
            <a:off x="1678399" y="1170409"/>
            <a:ext cx="57238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«ЕИРЦ РБ» («Мои платежи») образовано 19 июля 2019 года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9C45844-0E7B-4E2E-B871-966C3ECE9827}"/>
              </a:ext>
            </a:extLst>
          </p:cNvPr>
          <p:cNvSpPr/>
          <p:nvPr/>
        </p:nvSpPr>
        <p:spPr>
          <a:xfrm>
            <a:off x="404534" y="5926266"/>
            <a:ext cx="11101023" cy="510922"/>
          </a:xfrm>
          <a:prstGeom prst="roundRect">
            <a:avLst>
              <a:gd name="adj" fmla="val 17974"/>
            </a:avLst>
          </a:prstGeom>
          <a:solidFill>
            <a:srgbClr val="B6B82B"/>
          </a:solidFill>
          <a:ln w="38100">
            <a:solidFill>
              <a:srgbClr val="B6B82B"/>
            </a:solidFill>
          </a:ln>
        </p:spPr>
        <p:txBody>
          <a:bodyPr wrap="square" lIns="180170" tIns="52202" rIns="180170" bIns="52202" anchor="ctr">
            <a:no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7F910F9-CAD4-414E-A21C-F0020B1CAAE9}"/>
              </a:ext>
            </a:extLst>
          </p:cNvPr>
          <p:cNvGrpSpPr/>
          <p:nvPr/>
        </p:nvGrpSpPr>
        <p:grpSpPr>
          <a:xfrm>
            <a:off x="686443" y="6012129"/>
            <a:ext cx="339195" cy="339195"/>
            <a:chOff x="967160" y="6278578"/>
            <a:chExt cx="419100" cy="419100"/>
          </a:xfrm>
        </p:grpSpPr>
        <p:sp>
          <p:nvSpPr>
            <p:cNvPr id="38" name="Рисунок 4">
              <a:extLst>
                <a:ext uri="{FF2B5EF4-FFF2-40B4-BE49-F238E27FC236}">
                  <a16:creationId xmlns:a16="http://schemas.microsoft.com/office/drawing/2014/main" id="{141A46EE-D4DF-478E-8CA5-D2EA58114CD9}"/>
                </a:ext>
              </a:extLst>
            </p:cNvPr>
            <p:cNvSpPr/>
            <p:nvPr/>
          </p:nvSpPr>
          <p:spPr>
            <a:xfrm>
              <a:off x="967160" y="6278578"/>
              <a:ext cx="419100" cy="419100"/>
            </a:xfrm>
            <a:custGeom>
              <a:avLst/>
              <a:gdLst>
                <a:gd name="connsiteX0" fmla="*/ 419100 w 419100"/>
                <a:gd name="connsiteY0" fmla="*/ 209550 h 419100"/>
                <a:gd name="connsiteX1" fmla="*/ 209550 w 419100"/>
                <a:gd name="connsiteY1" fmla="*/ 419100 h 419100"/>
                <a:gd name="connsiteX2" fmla="*/ 0 w 419100"/>
                <a:gd name="connsiteY2" fmla="*/ 209550 h 419100"/>
                <a:gd name="connsiteX3" fmla="*/ 209550 w 419100"/>
                <a:gd name="connsiteY3" fmla="*/ 0 h 419100"/>
                <a:gd name="connsiteX4" fmla="*/ 419100 w 419100"/>
                <a:gd name="connsiteY4" fmla="*/ 20955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419100" y="209550"/>
                  </a:moveTo>
                  <a:cubicBezTo>
                    <a:pt x="419100" y="325281"/>
                    <a:pt x="325281" y="419100"/>
                    <a:pt x="209550" y="419100"/>
                  </a:cubicBezTo>
                  <a:cubicBezTo>
                    <a:pt x="93819" y="419100"/>
                    <a:pt x="0" y="325281"/>
                    <a:pt x="0" y="209550"/>
                  </a:cubicBezTo>
                  <a:cubicBezTo>
                    <a:pt x="0" y="93819"/>
                    <a:pt x="93819" y="0"/>
                    <a:pt x="209550" y="0"/>
                  </a:cubicBezTo>
                  <a:cubicBezTo>
                    <a:pt x="325281" y="0"/>
                    <a:pt x="419100" y="93819"/>
                    <a:pt x="419100" y="20955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Рисунок 4">
              <a:extLst>
                <a:ext uri="{FF2B5EF4-FFF2-40B4-BE49-F238E27FC236}">
                  <a16:creationId xmlns:a16="http://schemas.microsoft.com/office/drawing/2014/main" id="{8A8DDC39-495D-4478-8F5D-CC22B7DC02AB}"/>
                </a:ext>
              </a:extLst>
            </p:cNvPr>
            <p:cNvSpPr/>
            <p:nvPr/>
          </p:nvSpPr>
          <p:spPr>
            <a:xfrm>
              <a:off x="1176710" y="6342395"/>
              <a:ext cx="9525" cy="175260"/>
            </a:xfrm>
            <a:custGeom>
              <a:avLst/>
              <a:gdLst>
                <a:gd name="connsiteX0" fmla="*/ 0 w 9525"/>
                <a:gd name="connsiteY0" fmla="*/ 0 h 175260"/>
                <a:gd name="connsiteX1" fmla="*/ 0 w 9525"/>
                <a:gd name="connsiteY1" fmla="*/ 17526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5260">
                  <a:moveTo>
                    <a:pt x="0" y="0"/>
                  </a:moveTo>
                  <a:lnTo>
                    <a:pt x="0" y="175260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Рисунок 4">
              <a:extLst>
                <a:ext uri="{FF2B5EF4-FFF2-40B4-BE49-F238E27FC236}">
                  <a16:creationId xmlns:a16="http://schemas.microsoft.com/office/drawing/2014/main" id="{AF262C52-BB7F-4416-A21D-6E47DF7223D4}"/>
                </a:ext>
              </a:extLst>
            </p:cNvPr>
            <p:cNvSpPr/>
            <p:nvPr/>
          </p:nvSpPr>
          <p:spPr>
            <a:xfrm>
              <a:off x="1176710" y="6570043"/>
              <a:ext cx="9525" cy="48577"/>
            </a:xfrm>
            <a:custGeom>
              <a:avLst/>
              <a:gdLst>
                <a:gd name="connsiteX0" fmla="*/ 0 w 9525"/>
                <a:gd name="connsiteY0" fmla="*/ 0 h 48577"/>
                <a:gd name="connsiteX1" fmla="*/ 0 w 9525"/>
                <a:gd name="connsiteY1" fmla="*/ 48577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8577">
                  <a:moveTo>
                    <a:pt x="0" y="0"/>
                  </a:moveTo>
                  <a:lnTo>
                    <a:pt x="0" y="48577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bject 11">
            <a:extLst>
              <a:ext uri="{FF2B5EF4-FFF2-40B4-BE49-F238E27FC236}">
                <a16:creationId xmlns:a16="http://schemas.microsoft.com/office/drawing/2014/main" id="{96338168-074E-4222-9CAC-0273C27EA706}"/>
              </a:ext>
            </a:extLst>
          </p:cNvPr>
          <p:cNvSpPr txBox="1"/>
          <p:nvPr/>
        </p:nvSpPr>
        <p:spPr>
          <a:xfrm>
            <a:off x="1332663" y="6059595"/>
            <a:ext cx="995048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Государственно-частное партнерство – гарантия стабильности и уверенности в будущем!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7AC2FD68-2F18-4E64-B6C6-E54EA807551A}"/>
              </a:ext>
            </a:extLst>
          </p:cNvPr>
          <p:cNvCxnSpPr>
            <a:cxnSpLocks/>
          </p:cNvCxnSpPr>
          <p:nvPr/>
        </p:nvCxnSpPr>
        <p:spPr>
          <a:xfrm>
            <a:off x="2517223" y="5609058"/>
            <a:ext cx="0" cy="317208"/>
          </a:xfrm>
          <a:prstGeom prst="straightConnector1">
            <a:avLst/>
          </a:prstGeom>
          <a:ln w="38100">
            <a:solidFill>
              <a:srgbClr val="B6B8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52B92ABD-B543-4B12-876B-2565C28621D5}"/>
              </a:ext>
            </a:extLst>
          </p:cNvPr>
          <p:cNvCxnSpPr>
            <a:cxnSpLocks/>
          </p:cNvCxnSpPr>
          <p:nvPr/>
        </p:nvCxnSpPr>
        <p:spPr>
          <a:xfrm>
            <a:off x="8876430" y="4991334"/>
            <a:ext cx="0" cy="934932"/>
          </a:xfrm>
          <a:prstGeom prst="straightConnector1">
            <a:avLst/>
          </a:prstGeom>
          <a:ln w="38100">
            <a:solidFill>
              <a:srgbClr val="F08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Номер слайда 3">
            <a:extLst>
              <a:ext uri="{FF2B5EF4-FFF2-40B4-BE49-F238E27FC236}">
                <a16:creationId xmlns:a16="http://schemas.microsoft.com/office/drawing/2014/main" id="{92492D57-DA83-4F1E-A630-13878F0AB33B}"/>
              </a:ext>
            </a:extLst>
          </p:cNvPr>
          <p:cNvSpPr txBox="1"/>
          <p:nvPr/>
        </p:nvSpPr>
        <p:spPr bwMode="auto">
          <a:xfrm>
            <a:off x="9173544" y="633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B8AFBD5-BD17-4BA7-8829-D9AE7C0800B3}" type="slidenum">
              <a:rPr lang="ru-RU" b="1"/>
              <a:t>2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431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b="1" smtClean="0"/>
              <a:t>3</a:t>
            </a:fld>
            <a:endParaRPr lang="ru-RU" b="1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316B95E-E11E-4F47-8DEB-0A3821F789D2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F50D0C-5B9A-40FD-9DA2-DA13DDE336D2}"/>
              </a:ext>
            </a:extLst>
          </p:cNvPr>
          <p:cNvSpPr/>
          <p:nvPr/>
        </p:nvSpPr>
        <p:spPr>
          <a:xfrm>
            <a:off x="275255" y="213457"/>
            <a:ext cx="572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 КОМПАНИИ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8A75AC-D621-42E7-85D6-F3992A5C5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9A81B1CD-A484-4372-9A8F-1E43203E4416}"/>
              </a:ext>
            </a:extLst>
          </p:cNvPr>
          <p:cNvSpPr/>
          <p:nvPr/>
        </p:nvSpPr>
        <p:spPr>
          <a:xfrm>
            <a:off x="638914" y="1506276"/>
            <a:ext cx="922717" cy="893319"/>
          </a:xfrm>
          <a:prstGeom prst="ellipse">
            <a:avLst/>
          </a:prstGeom>
          <a:solidFill>
            <a:srgbClr val="B6B82B"/>
          </a:solidFill>
          <a:ln>
            <a:solidFill>
              <a:srgbClr val="B6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2019-2020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208B531-9DD9-4382-8A83-978D85B79233}"/>
              </a:ext>
            </a:extLst>
          </p:cNvPr>
          <p:cNvSpPr/>
          <p:nvPr/>
        </p:nvSpPr>
        <p:spPr>
          <a:xfrm>
            <a:off x="4639882" y="1522058"/>
            <a:ext cx="922717" cy="846966"/>
          </a:xfrm>
          <a:prstGeom prst="ellipse">
            <a:avLst/>
          </a:prstGeom>
          <a:solidFill>
            <a:srgbClr val="B6B82B"/>
          </a:solidFill>
          <a:ln>
            <a:solidFill>
              <a:srgbClr val="B6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852C141-DCF3-4005-A6E0-D12DC18089E4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9111275" y="2369023"/>
            <a:ext cx="0" cy="102913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D4133627-07C9-4CFC-96F9-EECA5C3378CA}"/>
              </a:ext>
            </a:extLst>
          </p:cNvPr>
          <p:cNvCxnSpPr>
            <a:cxnSpLocks/>
            <a:stCxn id="27" idx="6"/>
            <a:endCxn id="38" idx="2"/>
          </p:cNvCxnSpPr>
          <p:nvPr/>
        </p:nvCxnSpPr>
        <p:spPr>
          <a:xfrm flipV="1">
            <a:off x="5562599" y="1945540"/>
            <a:ext cx="3087317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3C0CC82-D3AF-49A8-9175-C36A02DEC7EB}"/>
              </a:ext>
            </a:extLst>
          </p:cNvPr>
          <p:cNvCxnSpPr>
            <a:cxnSpLocks/>
            <a:stCxn id="25" idx="6"/>
            <a:endCxn id="27" idx="2"/>
          </p:cNvCxnSpPr>
          <p:nvPr/>
        </p:nvCxnSpPr>
        <p:spPr>
          <a:xfrm flipV="1">
            <a:off x="1561631" y="1945541"/>
            <a:ext cx="3078251" cy="739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5A04955-67BA-4EBB-85F3-8C32C662DD6A}"/>
              </a:ext>
            </a:extLst>
          </p:cNvPr>
          <p:cNvCxnSpPr>
            <a:cxnSpLocks/>
            <a:stCxn id="46" idx="2"/>
            <a:endCxn id="50" idx="6"/>
          </p:cNvCxnSpPr>
          <p:nvPr/>
        </p:nvCxnSpPr>
        <p:spPr>
          <a:xfrm flipH="1">
            <a:off x="1561631" y="3810094"/>
            <a:ext cx="3074445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6485597-D7C2-4A17-ACAF-FB629840D841}"/>
              </a:ext>
            </a:extLst>
          </p:cNvPr>
          <p:cNvCxnSpPr>
            <a:cxnSpLocks/>
            <a:stCxn id="42" idx="2"/>
            <a:endCxn id="46" idx="6"/>
          </p:cNvCxnSpPr>
          <p:nvPr/>
        </p:nvCxnSpPr>
        <p:spPr>
          <a:xfrm flipH="1">
            <a:off x="5558793" y="3810094"/>
            <a:ext cx="308652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27295CF-58F2-4717-9B60-A288820EC68D}"/>
              </a:ext>
            </a:extLst>
          </p:cNvPr>
          <p:cNvSpPr txBox="1"/>
          <p:nvPr/>
        </p:nvSpPr>
        <p:spPr>
          <a:xfrm>
            <a:off x="638914" y="2433561"/>
            <a:ext cx="15525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пилотного проекта в г. Благовещенск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A611BC-E30C-48F7-86BE-89B0F7A71CB7}"/>
              </a:ext>
            </a:extLst>
          </p:cNvPr>
          <p:cNvSpPr txBox="1"/>
          <p:nvPr/>
        </p:nvSpPr>
        <p:spPr>
          <a:xfrm>
            <a:off x="4406593" y="2388188"/>
            <a:ext cx="21271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ЕПД: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МУП «Спецавтохозяйство по уборке города» (ТКО)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«БТС» (тепло и ГВС)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5703EB-0E63-417E-BDA4-E9213637FB37}"/>
              </a:ext>
            </a:extLst>
          </p:cNvPr>
          <p:cNvSpPr/>
          <p:nvPr/>
        </p:nvSpPr>
        <p:spPr>
          <a:xfrm>
            <a:off x="8649916" y="1522057"/>
            <a:ext cx="922717" cy="846966"/>
          </a:xfrm>
          <a:prstGeom prst="ellipse">
            <a:avLst/>
          </a:prstGeom>
          <a:solidFill>
            <a:srgbClr val="B6B82B"/>
          </a:solidFill>
          <a:ln>
            <a:solidFill>
              <a:srgbClr val="B6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1FFD05-D2A9-4D88-A7F4-DA3CAADB8584}"/>
              </a:ext>
            </a:extLst>
          </p:cNvPr>
          <p:cNvSpPr txBox="1"/>
          <p:nvPr/>
        </p:nvSpPr>
        <p:spPr>
          <a:xfrm>
            <a:off x="9115081" y="2355851"/>
            <a:ext cx="2414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ЕПД: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«ЭСКБ» (э/э)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«БашРТС» (тепло и ГВС)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РО «Эко-Сити» (ТКО)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«Экология Т» (ТКО)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Уфанет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1AFA7C53-C35A-4571-9078-10B01911C018}"/>
              </a:ext>
            </a:extLst>
          </p:cNvPr>
          <p:cNvSpPr/>
          <p:nvPr/>
        </p:nvSpPr>
        <p:spPr>
          <a:xfrm>
            <a:off x="8645315" y="3386611"/>
            <a:ext cx="922717" cy="846966"/>
          </a:xfrm>
          <a:prstGeom prst="ellipse">
            <a:avLst/>
          </a:prstGeom>
          <a:solidFill>
            <a:srgbClr val="B6B82B"/>
          </a:solidFill>
          <a:ln>
            <a:solidFill>
              <a:srgbClr val="B6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2F1B00-B940-4344-8187-BE524A37E3EA}"/>
              </a:ext>
            </a:extLst>
          </p:cNvPr>
          <p:cNvSpPr txBox="1"/>
          <p:nvPr/>
        </p:nvSpPr>
        <p:spPr>
          <a:xfrm>
            <a:off x="8444076" y="4280209"/>
            <a:ext cx="2623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Очное и заочное обслуживание: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«ЭСКБ» (э/э)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БашРТС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(тепло и ГВС)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ЕПД: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НОФ «Региональный оператор РБ» (районы)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ИМУП «МРКВК» РБ (г. Ишимбай)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ГУП РБ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Сибайводоканал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2F10C96-C9DA-4D12-90A6-0CDE8751E801}"/>
              </a:ext>
            </a:extLst>
          </p:cNvPr>
          <p:cNvSpPr/>
          <p:nvPr/>
        </p:nvSpPr>
        <p:spPr>
          <a:xfrm>
            <a:off x="4636076" y="3386611"/>
            <a:ext cx="922717" cy="846966"/>
          </a:xfrm>
          <a:prstGeom prst="ellipse">
            <a:avLst/>
          </a:prstGeom>
          <a:solidFill>
            <a:srgbClr val="B6B82B"/>
          </a:solidFill>
          <a:ln>
            <a:solidFill>
              <a:srgbClr val="B6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DEDA2B-AF91-49BD-8068-B024FDB11505}"/>
              </a:ext>
            </a:extLst>
          </p:cNvPr>
          <p:cNvSpPr txBox="1"/>
          <p:nvPr/>
        </p:nvSpPr>
        <p:spPr>
          <a:xfrm>
            <a:off x="4457813" y="4281488"/>
            <a:ext cx="262397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ЕПД: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ГУП РБ «Уфаводоканал» (водоснабжение)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НОФ «Региональный оператор РБ» (г. Уфа)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МУП «Водоканал» (с.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Иглино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МУП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Тепловодоканал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   (с. Ермолаево)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15816FF8-1EAA-49E5-A5F0-C9F78EB09B34}"/>
              </a:ext>
            </a:extLst>
          </p:cNvPr>
          <p:cNvSpPr/>
          <p:nvPr/>
        </p:nvSpPr>
        <p:spPr>
          <a:xfrm>
            <a:off x="638914" y="3386611"/>
            <a:ext cx="922717" cy="846966"/>
          </a:xfrm>
          <a:prstGeom prst="ellipse">
            <a:avLst/>
          </a:prstGeom>
          <a:solidFill>
            <a:srgbClr val="C07898"/>
          </a:solidFill>
          <a:ln>
            <a:solidFill>
              <a:srgbClr val="B6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54F06C-AB00-4779-9FB0-1169AF619E23}"/>
              </a:ext>
            </a:extLst>
          </p:cNvPr>
          <p:cNvSpPr txBox="1"/>
          <p:nvPr/>
        </p:nvSpPr>
        <p:spPr>
          <a:xfrm>
            <a:off x="544495" y="4280209"/>
            <a:ext cx="2422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ЕПД: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МУП «УИС» (тепло и ГВС)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УК г. Уфы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Водоснабжающие организации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853B04-BC10-41B2-8C09-1E9CF2303E93}"/>
              </a:ext>
            </a:extLst>
          </p:cNvPr>
          <p:cNvSpPr txBox="1"/>
          <p:nvPr/>
        </p:nvSpPr>
        <p:spPr>
          <a:xfrm>
            <a:off x="275255" y="811412"/>
            <a:ext cx="644374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КЛЮЧЕВЫЕ ЭТАПЫ РАЗВИТИЯ</a:t>
            </a:r>
            <a:endParaRPr lang="ru-RU" sz="1400" dirty="0"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4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72" y="6342694"/>
            <a:ext cx="2743200" cy="365125"/>
          </a:xfrm>
        </p:spPr>
        <p:txBody>
          <a:bodyPr/>
          <a:lstStyle/>
          <a:p>
            <a:fld id="{7B8AFBD5-BD17-4BA7-8829-D9AE7C0800B3}" type="slidenum">
              <a:rPr lang="ru-RU" b="1" smtClean="0"/>
              <a:t>4</a:t>
            </a:fld>
            <a:endParaRPr lang="ru-RU" b="1" dirty="0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0DB69128-EF04-4705-9F1B-185942FB1392}"/>
              </a:ext>
            </a:extLst>
          </p:cNvPr>
          <p:cNvSpPr txBox="1"/>
          <p:nvPr/>
        </p:nvSpPr>
        <p:spPr>
          <a:xfrm>
            <a:off x="554019" y="615169"/>
            <a:ext cx="848929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b="1" cap="all" dirty="0">
              <a:solidFill>
                <a:srgbClr val="F08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4E800-4FAD-4ECD-9FC7-B3C87C986CA3}"/>
              </a:ext>
            </a:extLst>
          </p:cNvPr>
          <p:cNvSpPr txBox="1"/>
          <p:nvPr/>
        </p:nvSpPr>
        <p:spPr>
          <a:xfrm>
            <a:off x="347578" y="615169"/>
            <a:ext cx="6777122" cy="914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2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МИССИЯ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Создание единого центра компетенций сферы ЖКХ Республики Башкортостан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B753B1-8268-4481-9E66-E8D3C902628D}"/>
              </a:ext>
            </a:extLst>
          </p:cNvPr>
          <p:cNvSpPr txBox="1"/>
          <p:nvPr/>
        </p:nvSpPr>
        <p:spPr>
          <a:xfrm>
            <a:off x="347577" y="1549287"/>
            <a:ext cx="6777122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ЕИРЦ РБ СЕГОДНЯ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Крупнейший информационно – расчетный центр Республики Башкортостан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Центральная площадка взаимодействия участников сферы ЖКХ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Партнерство с более чем со 100 Поставщиками ЖКУ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316B95E-E11E-4F47-8DEB-0A3821F789D2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F50D0C-5B9A-40FD-9DA2-DA13DDE336D2}"/>
              </a:ext>
            </a:extLst>
          </p:cNvPr>
          <p:cNvSpPr/>
          <p:nvPr/>
        </p:nvSpPr>
        <p:spPr>
          <a:xfrm>
            <a:off x="275256" y="213457"/>
            <a:ext cx="3479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 КОМПАНИИ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8A75AC-D621-42E7-85D6-F3992A5C5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D00853-FE5C-44BC-A1B3-37AD2484ED88}"/>
              </a:ext>
            </a:extLst>
          </p:cNvPr>
          <p:cNvSpPr txBox="1"/>
          <p:nvPr/>
        </p:nvSpPr>
        <p:spPr>
          <a:xfrm>
            <a:off x="7258050" y="844078"/>
            <a:ext cx="4114800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ОБЕСПЕЧИВАЕТ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Единый платежный документ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Единое окно обслуживания клиентов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Единый цифровой канал взаимодействия с клиентами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Единый канал приема платежей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Единую базу данных плательщиков и поставщиков ЖКУ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9E913-84BD-4A76-B2EA-6CF2631E8B73}"/>
              </a:ext>
            </a:extLst>
          </p:cNvPr>
          <p:cNvSpPr txBox="1"/>
          <p:nvPr/>
        </p:nvSpPr>
        <p:spPr>
          <a:xfrm>
            <a:off x="360981" y="3070598"/>
            <a:ext cx="644374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ЕИРЦ РБ В ЦИФРАХ</a:t>
            </a:r>
            <a:endParaRPr lang="ru-RU" sz="1400" dirty="0"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80EFE-F3ED-4D50-9E71-D17B25C96C13}"/>
              </a:ext>
            </a:extLst>
          </p:cNvPr>
          <p:cNvSpPr txBox="1"/>
          <p:nvPr/>
        </p:nvSpPr>
        <p:spPr>
          <a:xfrm>
            <a:off x="619005" y="5422541"/>
            <a:ext cx="7116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265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98CB377-FBD5-44F0-84E0-D5F434235462}"/>
              </a:ext>
            </a:extLst>
          </p:cNvPr>
          <p:cNvGrpSpPr/>
          <p:nvPr/>
        </p:nvGrpSpPr>
        <p:grpSpPr>
          <a:xfrm>
            <a:off x="605590" y="4773205"/>
            <a:ext cx="3094958" cy="1403085"/>
            <a:chOff x="4960375" y="1635321"/>
            <a:chExt cx="5563830" cy="1352881"/>
          </a:xfrm>
        </p:grpSpPr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8058587F-9215-44DB-946D-7315BC397567}"/>
                </a:ext>
              </a:extLst>
            </p:cNvPr>
            <p:cNvSpPr/>
            <p:nvPr/>
          </p:nvSpPr>
          <p:spPr>
            <a:xfrm>
              <a:off x="4960375" y="2944119"/>
              <a:ext cx="5563830" cy="44083"/>
            </a:xfrm>
            <a:custGeom>
              <a:avLst/>
              <a:gdLst/>
              <a:ahLst/>
              <a:cxnLst/>
              <a:rect l="l" t="t" r="r" b="b"/>
              <a:pathLst>
                <a:path w="4625340" h="48895">
                  <a:moveTo>
                    <a:pt x="0" y="0"/>
                  </a:moveTo>
                  <a:lnTo>
                    <a:pt x="4625340" y="0"/>
                  </a:lnTo>
                </a:path>
                <a:path w="4625340" h="48895">
                  <a:moveTo>
                    <a:pt x="0" y="0"/>
                  </a:moveTo>
                  <a:lnTo>
                    <a:pt x="0" y="48767"/>
                  </a:lnTo>
                </a:path>
                <a:path w="4625340" h="48895">
                  <a:moveTo>
                    <a:pt x="2313432" y="0"/>
                  </a:moveTo>
                  <a:lnTo>
                    <a:pt x="2313432" y="48767"/>
                  </a:lnTo>
                </a:path>
                <a:path w="4625340" h="48895">
                  <a:moveTo>
                    <a:pt x="4625340" y="0"/>
                  </a:moveTo>
                  <a:lnTo>
                    <a:pt x="4625340" y="48767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468E173-C0EA-4DA5-A8EB-24C74E145427}"/>
                </a:ext>
              </a:extLst>
            </p:cNvPr>
            <p:cNvSpPr/>
            <p:nvPr/>
          </p:nvSpPr>
          <p:spPr>
            <a:xfrm>
              <a:off x="6843571" y="2002640"/>
              <a:ext cx="678076" cy="9377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360FD45-0BC2-4FC8-8625-6D43036734E1}"/>
                </a:ext>
              </a:extLst>
            </p:cNvPr>
            <p:cNvSpPr/>
            <p:nvPr/>
          </p:nvSpPr>
          <p:spPr>
            <a:xfrm>
              <a:off x="4996597" y="2657892"/>
              <a:ext cx="702192" cy="2763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9CD305C-2C79-4A3D-B9B3-8DF5EBA746C2}"/>
                </a:ext>
              </a:extLst>
            </p:cNvPr>
            <p:cNvSpPr/>
            <p:nvPr/>
          </p:nvSpPr>
          <p:spPr>
            <a:xfrm>
              <a:off x="7755331" y="1635321"/>
              <a:ext cx="750038" cy="13040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027AD0B-D19D-4B11-A3A1-4701DC347639}"/>
                </a:ext>
              </a:extLst>
            </p:cNvPr>
            <p:cNvSpPr/>
            <p:nvPr/>
          </p:nvSpPr>
          <p:spPr>
            <a:xfrm>
              <a:off x="5910983" y="2329783"/>
              <a:ext cx="702192" cy="6045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14D7464-9978-42DB-9A86-EE841FFB09E6}"/>
              </a:ext>
            </a:extLst>
          </p:cNvPr>
          <p:cNvSpPr txBox="1"/>
          <p:nvPr/>
        </p:nvSpPr>
        <p:spPr>
          <a:xfrm>
            <a:off x="1146489" y="5090355"/>
            <a:ext cx="751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721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F0748C71-EE91-4379-BC84-615F542B755C}"/>
              </a:ext>
            </a:extLst>
          </p:cNvPr>
          <p:cNvSpPr txBox="1"/>
          <p:nvPr/>
        </p:nvSpPr>
        <p:spPr>
          <a:xfrm>
            <a:off x="1191040" y="6179339"/>
            <a:ext cx="38349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1804A4A0-9214-4239-9CF6-E1CBE5F9B1DE}"/>
              </a:ext>
            </a:extLst>
          </p:cNvPr>
          <p:cNvSpPr txBox="1"/>
          <p:nvPr/>
        </p:nvSpPr>
        <p:spPr>
          <a:xfrm flipH="1">
            <a:off x="1688795" y="6183853"/>
            <a:ext cx="38554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BC11B8A-C51F-408A-BCDE-7B9F61F69086}"/>
              </a:ext>
            </a:extLst>
          </p:cNvPr>
          <p:cNvSpPr txBox="1"/>
          <p:nvPr/>
        </p:nvSpPr>
        <p:spPr>
          <a:xfrm flipH="1">
            <a:off x="2221052" y="6179016"/>
            <a:ext cx="39429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E3F09A-F7D8-4696-BD4B-C81046865136}"/>
              </a:ext>
            </a:extLst>
          </p:cNvPr>
          <p:cNvSpPr txBox="1"/>
          <p:nvPr/>
        </p:nvSpPr>
        <p:spPr>
          <a:xfrm>
            <a:off x="1307958" y="3713332"/>
            <a:ext cx="1729835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F579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ВЫПУСКАЕМЫЕ</a:t>
            </a:r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ЕПД</a:t>
            </a:r>
          </a:p>
          <a:p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ТЫС. ШТ.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71F77-DBB2-4CA8-B5DA-E23F6726249C}"/>
              </a:ext>
            </a:extLst>
          </p:cNvPr>
          <p:cNvSpPr txBox="1"/>
          <p:nvPr/>
        </p:nvSpPr>
        <p:spPr>
          <a:xfrm>
            <a:off x="1599588" y="4753838"/>
            <a:ext cx="8818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2 038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8FCBCC-6693-4658-9503-F9D0D95992A5}"/>
              </a:ext>
            </a:extLst>
          </p:cNvPr>
          <p:cNvSpPr txBox="1"/>
          <p:nvPr/>
        </p:nvSpPr>
        <p:spPr>
          <a:xfrm>
            <a:off x="2126185" y="4483434"/>
            <a:ext cx="8830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2 079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5FF7E4-61DD-459E-ADC0-ECB08DF2AA8D}"/>
              </a:ext>
            </a:extLst>
          </p:cNvPr>
          <p:cNvSpPr txBox="1"/>
          <p:nvPr/>
        </p:nvSpPr>
        <p:spPr>
          <a:xfrm>
            <a:off x="2660617" y="4316684"/>
            <a:ext cx="8611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2 142 </a:t>
            </a: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9249C306-D546-4CC6-8703-EF0B66A8D64C}"/>
              </a:ext>
            </a:extLst>
          </p:cNvPr>
          <p:cNvSpPr txBox="1"/>
          <p:nvPr/>
        </p:nvSpPr>
        <p:spPr>
          <a:xfrm>
            <a:off x="3136081" y="6184351"/>
            <a:ext cx="753697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025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(прогноз)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9B8338-A2A5-41CF-B60C-DFB964910EC2}"/>
              </a:ext>
            </a:extLst>
          </p:cNvPr>
          <p:cNvSpPr/>
          <p:nvPr/>
        </p:nvSpPr>
        <p:spPr>
          <a:xfrm>
            <a:off x="2722231" y="4605076"/>
            <a:ext cx="417219" cy="15205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194F032B-0614-41A6-978F-48101C036601}"/>
              </a:ext>
            </a:extLst>
          </p:cNvPr>
          <p:cNvSpPr txBox="1"/>
          <p:nvPr/>
        </p:nvSpPr>
        <p:spPr>
          <a:xfrm>
            <a:off x="461393" y="6181503"/>
            <a:ext cx="73409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019-2020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28993A9F-6C5F-47CB-91F2-EFA51FCDE750}"/>
              </a:ext>
            </a:extLst>
          </p:cNvPr>
          <p:cNvGrpSpPr/>
          <p:nvPr/>
        </p:nvGrpSpPr>
        <p:grpSpPr>
          <a:xfrm>
            <a:off x="4021432" y="4506886"/>
            <a:ext cx="3378630" cy="1642441"/>
            <a:chOff x="4528187" y="3722879"/>
            <a:chExt cx="5334308" cy="2389151"/>
          </a:xfrm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23F9772A-7D41-46CB-BF61-8A85D2E2578E}"/>
                </a:ext>
              </a:extLst>
            </p:cNvPr>
            <p:cNvSpPr/>
            <p:nvPr/>
          </p:nvSpPr>
          <p:spPr>
            <a:xfrm>
              <a:off x="4528187" y="6045526"/>
              <a:ext cx="5334308" cy="66504"/>
            </a:xfrm>
            <a:custGeom>
              <a:avLst/>
              <a:gdLst/>
              <a:ahLst/>
              <a:cxnLst/>
              <a:rect l="l" t="t" r="r" b="b"/>
              <a:pathLst>
                <a:path w="4625340" h="48895">
                  <a:moveTo>
                    <a:pt x="0" y="0"/>
                  </a:moveTo>
                  <a:lnTo>
                    <a:pt x="4625340" y="0"/>
                  </a:lnTo>
                </a:path>
                <a:path w="4625340" h="48895">
                  <a:moveTo>
                    <a:pt x="0" y="0"/>
                  </a:moveTo>
                  <a:lnTo>
                    <a:pt x="0" y="48767"/>
                  </a:lnTo>
                </a:path>
                <a:path w="4625340" h="48895">
                  <a:moveTo>
                    <a:pt x="2313432" y="0"/>
                  </a:moveTo>
                  <a:lnTo>
                    <a:pt x="2313432" y="48767"/>
                  </a:lnTo>
                </a:path>
                <a:path w="4625340" h="48895">
                  <a:moveTo>
                    <a:pt x="4625340" y="0"/>
                  </a:moveTo>
                  <a:lnTo>
                    <a:pt x="4625340" y="48767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4539269-E7E9-40D8-B283-7AAB42FB2849}"/>
                </a:ext>
              </a:extLst>
            </p:cNvPr>
            <p:cNvSpPr/>
            <p:nvPr/>
          </p:nvSpPr>
          <p:spPr>
            <a:xfrm>
              <a:off x="4532711" y="5650128"/>
              <a:ext cx="738299" cy="386947"/>
            </a:xfrm>
            <a:prstGeom prst="rect">
              <a:avLst/>
            </a:prstGeom>
            <a:solidFill>
              <a:srgbClr val="C3C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32A5F16-19C4-4187-973D-755EC5BF4714}"/>
                </a:ext>
              </a:extLst>
            </p:cNvPr>
            <p:cNvSpPr/>
            <p:nvPr/>
          </p:nvSpPr>
          <p:spPr>
            <a:xfrm>
              <a:off x="5424870" y="5249897"/>
              <a:ext cx="738299" cy="786106"/>
            </a:xfrm>
            <a:prstGeom prst="rect">
              <a:avLst/>
            </a:prstGeom>
            <a:solidFill>
              <a:srgbClr val="C3C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0FE5C8F-2A38-4F8C-8841-DE909B9EE1B1}"/>
                </a:ext>
              </a:extLst>
            </p:cNvPr>
            <p:cNvSpPr/>
            <p:nvPr/>
          </p:nvSpPr>
          <p:spPr>
            <a:xfrm>
              <a:off x="6330152" y="4331147"/>
              <a:ext cx="726335" cy="1713072"/>
            </a:xfrm>
            <a:prstGeom prst="rect">
              <a:avLst/>
            </a:prstGeom>
            <a:solidFill>
              <a:srgbClr val="C3C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E5E7382-1C4E-40E6-8D00-8FC93F5E7DCE}"/>
                </a:ext>
              </a:extLst>
            </p:cNvPr>
            <p:cNvSpPr/>
            <p:nvPr/>
          </p:nvSpPr>
          <p:spPr>
            <a:xfrm>
              <a:off x="7249310" y="3722879"/>
              <a:ext cx="726335" cy="2321333"/>
            </a:xfrm>
            <a:prstGeom prst="rect">
              <a:avLst/>
            </a:prstGeom>
            <a:solidFill>
              <a:srgbClr val="C3C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74</a:t>
              </a:r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1E4B049-5047-4297-B8CE-A4A8FA629BCE}"/>
              </a:ext>
            </a:extLst>
          </p:cNvPr>
          <p:cNvSpPr/>
          <p:nvPr/>
        </p:nvSpPr>
        <p:spPr>
          <a:xfrm>
            <a:off x="6322226" y="4270963"/>
            <a:ext cx="458635" cy="1831042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CA7513-36FF-4197-A792-F49E7300F6C9}"/>
              </a:ext>
            </a:extLst>
          </p:cNvPr>
          <p:cNvSpPr txBox="1"/>
          <p:nvPr/>
        </p:nvSpPr>
        <p:spPr>
          <a:xfrm>
            <a:off x="8614086" y="3629562"/>
            <a:ext cx="1441909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F579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УРОВЕНЬ</a:t>
            </a:r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СБОРА</a:t>
            </a:r>
            <a:r>
              <a:rPr lang="en-US" sz="1100" dirty="0">
                <a:solidFill>
                  <a:srgbClr val="F184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ru-RU" sz="1100" dirty="0">
                <a:solidFill>
                  <a:srgbClr val="F088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3AB852E-B8F9-412F-8C51-AE36A9C06BF0}"/>
              </a:ext>
            </a:extLst>
          </p:cNvPr>
          <p:cNvSpPr/>
          <p:nvPr/>
        </p:nvSpPr>
        <p:spPr>
          <a:xfrm>
            <a:off x="7723799" y="4428254"/>
            <a:ext cx="454606" cy="1637697"/>
          </a:xfrm>
          <a:prstGeom prst="rect">
            <a:avLst/>
          </a:prstGeom>
          <a:solidFill>
            <a:srgbClr val="C07898"/>
          </a:solidFill>
          <a:ln>
            <a:solidFill>
              <a:srgbClr val="C07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96,0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F008D9C-103E-42A8-A1CE-0908A70CAAC1}"/>
              </a:ext>
            </a:extLst>
          </p:cNvPr>
          <p:cNvSpPr/>
          <p:nvPr/>
        </p:nvSpPr>
        <p:spPr>
          <a:xfrm>
            <a:off x="8348653" y="4487836"/>
            <a:ext cx="458634" cy="1576541"/>
          </a:xfrm>
          <a:prstGeom prst="rect">
            <a:avLst/>
          </a:prstGeom>
          <a:solidFill>
            <a:srgbClr val="C07898"/>
          </a:solidFill>
          <a:ln>
            <a:solidFill>
              <a:srgbClr val="C07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94,6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C5BD7F-1FDB-466E-A3E0-F4A42A612CBF}"/>
              </a:ext>
            </a:extLst>
          </p:cNvPr>
          <p:cNvSpPr/>
          <p:nvPr/>
        </p:nvSpPr>
        <p:spPr>
          <a:xfrm>
            <a:off x="8977535" y="4151187"/>
            <a:ext cx="454606" cy="1915420"/>
          </a:xfrm>
          <a:prstGeom prst="rect">
            <a:avLst/>
          </a:prstGeom>
          <a:solidFill>
            <a:srgbClr val="C07898"/>
          </a:solidFill>
          <a:ln>
            <a:solidFill>
              <a:srgbClr val="C07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96,8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DA09A49-384E-4096-9491-0C69E487BC16}"/>
              </a:ext>
            </a:extLst>
          </p:cNvPr>
          <p:cNvSpPr/>
          <p:nvPr/>
        </p:nvSpPr>
        <p:spPr>
          <a:xfrm>
            <a:off x="9619659" y="4215407"/>
            <a:ext cx="458633" cy="1848971"/>
          </a:xfrm>
          <a:prstGeom prst="rect">
            <a:avLst/>
          </a:prstGeom>
          <a:solidFill>
            <a:srgbClr val="C07898"/>
          </a:solidFill>
          <a:ln>
            <a:solidFill>
              <a:srgbClr val="C07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96,5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6FDFE35-1CB1-49D5-AE5D-863226A74E0C}"/>
              </a:ext>
            </a:extLst>
          </p:cNvPr>
          <p:cNvSpPr/>
          <p:nvPr/>
        </p:nvSpPr>
        <p:spPr>
          <a:xfrm>
            <a:off x="10256285" y="4018655"/>
            <a:ext cx="458633" cy="2044514"/>
          </a:xfrm>
          <a:prstGeom prst="rect">
            <a:avLst/>
          </a:prstGeom>
          <a:solidFill>
            <a:srgbClr val="C07898"/>
          </a:solidFill>
          <a:ln>
            <a:solidFill>
              <a:srgbClr val="C07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97,4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056882-01A0-4720-BE20-FC92C72FDC6B}"/>
              </a:ext>
            </a:extLst>
          </p:cNvPr>
          <p:cNvSpPr txBox="1"/>
          <p:nvPr/>
        </p:nvSpPr>
        <p:spPr>
          <a:xfrm>
            <a:off x="4048379" y="3649812"/>
            <a:ext cx="311328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F579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КОЛИЧЕСТВО</a:t>
            </a:r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F184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ПОСТАВЩИКОВ</a:t>
            </a:r>
            <a:endParaRPr lang="ru-RU" sz="1100" dirty="0">
              <a:solidFill>
                <a:srgbClr val="F18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F088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ШТ.</a:t>
            </a:r>
          </a:p>
        </p:txBody>
      </p:sp>
      <p:sp>
        <p:nvSpPr>
          <p:cNvPr id="50" name="object 8">
            <a:extLst>
              <a:ext uri="{FF2B5EF4-FFF2-40B4-BE49-F238E27FC236}">
                <a16:creationId xmlns:a16="http://schemas.microsoft.com/office/drawing/2014/main" id="{6F399DEF-BF3E-4187-B94B-0B7321590C26}"/>
              </a:ext>
            </a:extLst>
          </p:cNvPr>
          <p:cNvSpPr/>
          <p:nvPr/>
        </p:nvSpPr>
        <p:spPr>
          <a:xfrm>
            <a:off x="7720946" y="6083273"/>
            <a:ext cx="3651904" cy="45719"/>
          </a:xfrm>
          <a:custGeom>
            <a:avLst/>
            <a:gdLst/>
            <a:ahLst/>
            <a:cxnLst/>
            <a:rect l="l" t="t" r="r" b="b"/>
            <a:pathLst>
              <a:path w="4625340" h="48895">
                <a:moveTo>
                  <a:pt x="0" y="0"/>
                </a:moveTo>
                <a:lnTo>
                  <a:pt x="4625340" y="0"/>
                </a:lnTo>
              </a:path>
              <a:path w="4625340" h="48895">
                <a:moveTo>
                  <a:pt x="0" y="0"/>
                </a:moveTo>
                <a:lnTo>
                  <a:pt x="0" y="48767"/>
                </a:lnTo>
              </a:path>
              <a:path w="4625340" h="48895">
                <a:moveTo>
                  <a:pt x="2313432" y="0"/>
                </a:moveTo>
                <a:lnTo>
                  <a:pt x="2313432" y="48767"/>
                </a:lnTo>
              </a:path>
              <a:path w="4625340" h="48895">
                <a:moveTo>
                  <a:pt x="4625340" y="0"/>
                </a:moveTo>
                <a:lnTo>
                  <a:pt x="4625340" y="4876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12">
            <a:extLst>
              <a:ext uri="{FF2B5EF4-FFF2-40B4-BE49-F238E27FC236}">
                <a16:creationId xmlns:a16="http://schemas.microsoft.com/office/drawing/2014/main" id="{1B62C67D-624D-4E2F-BD2C-E89C22112B57}"/>
              </a:ext>
            </a:extLst>
          </p:cNvPr>
          <p:cNvSpPr txBox="1"/>
          <p:nvPr/>
        </p:nvSpPr>
        <p:spPr>
          <a:xfrm>
            <a:off x="8453718" y="6182724"/>
            <a:ext cx="38349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id="{7E54D135-CB43-4630-9897-6C2661F40DA3}"/>
              </a:ext>
            </a:extLst>
          </p:cNvPr>
          <p:cNvSpPr txBox="1"/>
          <p:nvPr/>
        </p:nvSpPr>
        <p:spPr>
          <a:xfrm flipH="1">
            <a:off x="9040236" y="6187238"/>
            <a:ext cx="38554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D23F92EE-97C2-4444-8F3B-7E24E8886386}"/>
              </a:ext>
            </a:extLst>
          </p:cNvPr>
          <p:cNvSpPr txBox="1"/>
          <p:nvPr/>
        </p:nvSpPr>
        <p:spPr>
          <a:xfrm flipH="1">
            <a:off x="9722975" y="6182401"/>
            <a:ext cx="39429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50611D20-EED3-487D-85C3-150706E2AC73}"/>
              </a:ext>
            </a:extLst>
          </p:cNvPr>
          <p:cNvSpPr txBox="1"/>
          <p:nvPr/>
        </p:nvSpPr>
        <p:spPr>
          <a:xfrm>
            <a:off x="10116551" y="6187736"/>
            <a:ext cx="753697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024</a:t>
            </a:r>
          </a:p>
        </p:txBody>
      </p:sp>
      <p:sp>
        <p:nvSpPr>
          <p:cNvPr id="55" name="object 24">
            <a:extLst>
              <a:ext uri="{FF2B5EF4-FFF2-40B4-BE49-F238E27FC236}">
                <a16:creationId xmlns:a16="http://schemas.microsoft.com/office/drawing/2014/main" id="{729D1A70-50A9-45F5-B86A-6273B9354E09}"/>
              </a:ext>
            </a:extLst>
          </p:cNvPr>
          <p:cNvSpPr txBox="1"/>
          <p:nvPr/>
        </p:nvSpPr>
        <p:spPr>
          <a:xfrm>
            <a:off x="7626386" y="6184888"/>
            <a:ext cx="73409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019-2020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97541777-B1E9-4433-A64E-A520BB6AEF90}"/>
              </a:ext>
            </a:extLst>
          </p:cNvPr>
          <p:cNvSpPr txBox="1"/>
          <p:nvPr/>
        </p:nvSpPr>
        <p:spPr>
          <a:xfrm>
            <a:off x="4717306" y="6180632"/>
            <a:ext cx="38349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204F0BCA-499C-4C03-AEA0-1AC5EF1C43BC}"/>
              </a:ext>
            </a:extLst>
          </p:cNvPr>
          <p:cNvSpPr txBox="1"/>
          <p:nvPr/>
        </p:nvSpPr>
        <p:spPr>
          <a:xfrm flipH="1">
            <a:off x="5234111" y="6185146"/>
            <a:ext cx="38554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DD56F637-2C71-4AF8-8B8A-484078AB0CAE}"/>
              </a:ext>
            </a:extLst>
          </p:cNvPr>
          <p:cNvSpPr txBox="1"/>
          <p:nvPr/>
        </p:nvSpPr>
        <p:spPr>
          <a:xfrm flipH="1">
            <a:off x="5818759" y="6180309"/>
            <a:ext cx="39429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24">
            <a:extLst>
              <a:ext uri="{FF2B5EF4-FFF2-40B4-BE49-F238E27FC236}">
                <a16:creationId xmlns:a16="http://schemas.microsoft.com/office/drawing/2014/main" id="{ADCD8938-E8B6-4C2E-90D4-3C9914081CBA}"/>
              </a:ext>
            </a:extLst>
          </p:cNvPr>
          <p:cNvSpPr txBox="1"/>
          <p:nvPr/>
        </p:nvSpPr>
        <p:spPr>
          <a:xfrm>
            <a:off x="6800453" y="6185644"/>
            <a:ext cx="753697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025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(прогноз)</a:t>
            </a:r>
          </a:p>
        </p:txBody>
      </p:sp>
      <p:sp>
        <p:nvSpPr>
          <p:cNvPr id="60" name="object 24">
            <a:extLst>
              <a:ext uri="{FF2B5EF4-FFF2-40B4-BE49-F238E27FC236}">
                <a16:creationId xmlns:a16="http://schemas.microsoft.com/office/drawing/2014/main" id="{90364BC8-AB80-4011-9B7F-05707911437F}"/>
              </a:ext>
            </a:extLst>
          </p:cNvPr>
          <p:cNvSpPr txBox="1"/>
          <p:nvPr/>
        </p:nvSpPr>
        <p:spPr>
          <a:xfrm>
            <a:off x="3901934" y="6182796"/>
            <a:ext cx="73409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019-2020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5B23EC8-52C7-467C-B8AD-406A978F6078}"/>
              </a:ext>
            </a:extLst>
          </p:cNvPr>
          <p:cNvSpPr/>
          <p:nvPr/>
        </p:nvSpPr>
        <p:spPr>
          <a:xfrm>
            <a:off x="10891496" y="4060449"/>
            <a:ext cx="458633" cy="2007842"/>
          </a:xfrm>
          <a:prstGeom prst="rect">
            <a:avLst/>
          </a:prstGeom>
          <a:solidFill>
            <a:srgbClr val="C07898"/>
          </a:solidFill>
          <a:ln>
            <a:solidFill>
              <a:srgbClr val="C07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97,0</a:t>
            </a:r>
          </a:p>
        </p:txBody>
      </p:sp>
      <p:sp>
        <p:nvSpPr>
          <p:cNvPr id="62" name="object 24">
            <a:extLst>
              <a:ext uri="{FF2B5EF4-FFF2-40B4-BE49-F238E27FC236}">
                <a16:creationId xmlns:a16="http://schemas.microsoft.com/office/drawing/2014/main" id="{2A6CCEF7-0BF0-4D27-A2AD-A77AD15713BD}"/>
              </a:ext>
            </a:extLst>
          </p:cNvPr>
          <p:cNvSpPr txBox="1"/>
          <p:nvPr/>
        </p:nvSpPr>
        <p:spPr>
          <a:xfrm>
            <a:off x="10752731" y="6176305"/>
            <a:ext cx="753697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025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(прогноз)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23E4DC4-9AA2-4207-AE50-7483FF1F8DBE}"/>
              </a:ext>
            </a:extLst>
          </p:cNvPr>
          <p:cNvSpPr/>
          <p:nvPr/>
        </p:nvSpPr>
        <p:spPr>
          <a:xfrm>
            <a:off x="6922377" y="3971286"/>
            <a:ext cx="458635" cy="2128294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64" name="object 12">
            <a:extLst>
              <a:ext uri="{FF2B5EF4-FFF2-40B4-BE49-F238E27FC236}">
                <a16:creationId xmlns:a16="http://schemas.microsoft.com/office/drawing/2014/main" id="{4566C82B-8586-422F-BED5-C936860612DB}"/>
              </a:ext>
            </a:extLst>
          </p:cNvPr>
          <p:cNvSpPr txBox="1"/>
          <p:nvPr/>
        </p:nvSpPr>
        <p:spPr>
          <a:xfrm flipH="1">
            <a:off x="6398515" y="6190805"/>
            <a:ext cx="39429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197AE97-B6B3-4E3F-BE3C-D1D8DED55E80}"/>
              </a:ext>
            </a:extLst>
          </p:cNvPr>
          <p:cNvSpPr/>
          <p:nvPr/>
        </p:nvSpPr>
        <p:spPr>
          <a:xfrm>
            <a:off x="3283989" y="4316684"/>
            <a:ext cx="417219" cy="1802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55F37F0-78FE-43A9-AB0E-C770217760E0}"/>
              </a:ext>
            </a:extLst>
          </p:cNvPr>
          <p:cNvSpPr txBox="1"/>
          <p:nvPr/>
        </p:nvSpPr>
        <p:spPr>
          <a:xfrm>
            <a:off x="3235175" y="3999248"/>
            <a:ext cx="8611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2 222 </a:t>
            </a:r>
          </a:p>
        </p:txBody>
      </p:sp>
      <p:sp>
        <p:nvSpPr>
          <p:cNvPr id="67" name="object 12">
            <a:extLst>
              <a:ext uri="{FF2B5EF4-FFF2-40B4-BE49-F238E27FC236}">
                <a16:creationId xmlns:a16="http://schemas.microsoft.com/office/drawing/2014/main" id="{0C62A009-32B0-42F0-AF16-53EDC67650A6}"/>
              </a:ext>
            </a:extLst>
          </p:cNvPr>
          <p:cNvSpPr txBox="1"/>
          <p:nvPr/>
        </p:nvSpPr>
        <p:spPr>
          <a:xfrm flipH="1">
            <a:off x="2778769" y="6189449"/>
            <a:ext cx="39429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5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3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6A4559A4-CE00-474B-A459-6442F857D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854235"/>
              </p:ext>
            </p:extLst>
          </p:nvPr>
        </p:nvGraphicFramePr>
        <p:xfrm>
          <a:off x="4322595" y="1293444"/>
          <a:ext cx="7024717" cy="404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23">
            <a:extLst>
              <a:ext uri="{FF2B5EF4-FFF2-40B4-BE49-F238E27FC236}">
                <a16:creationId xmlns:a16="http://schemas.microsoft.com/office/drawing/2014/main" id="{F0937DB2-DD17-48A4-AC54-EF40850C1275}"/>
              </a:ext>
            </a:extLst>
          </p:cNvPr>
          <p:cNvSpPr txBox="1"/>
          <p:nvPr/>
        </p:nvSpPr>
        <p:spPr>
          <a:xfrm>
            <a:off x="11347312" y="174822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B6B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44" name="TextBox 23">
            <a:extLst>
              <a:ext uri="{FF2B5EF4-FFF2-40B4-BE49-F238E27FC236}">
                <a16:creationId xmlns:a16="http://schemas.microsoft.com/office/drawing/2014/main" id="{64E3D6C7-94E2-472E-B0F4-806914CF1E85}"/>
              </a:ext>
            </a:extLst>
          </p:cNvPr>
          <p:cNvSpPr txBox="1"/>
          <p:nvPr/>
        </p:nvSpPr>
        <p:spPr>
          <a:xfrm>
            <a:off x="11347312" y="219600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B6B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45" name="TextBox 23">
            <a:extLst>
              <a:ext uri="{FF2B5EF4-FFF2-40B4-BE49-F238E27FC236}">
                <a16:creationId xmlns:a16="http://schemas.microsoft.com/office/drawing/2014/main" id="{384AFD74-556B-4486-B7CB-5A534536E2F6}"/>
              </a:ext>
            </a:extLst>
          </p:cNvPr>
          <p:cNvSpPr txBox="1"/>
          <p:nvPr/>
        </p:nvSpPr>
        <p:spPr>
          <a:xfrm>
            <a:off x="11347312" y="267593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B6B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46" name="TextBox 23">
            <a:extLst>
              <a:ext uri="{FF2B5EF4-FFF2-40B4-BE49-F238E27FC236}">
                <a16:creationId xmlns:a16="http://schemas.microsoft.com/office/drawing/2014/main" id="{81149A25-1BE8-402C-B9AB-93A288809AA3}"/>
              </a:ext>
            </a:extLst>
          </p:cNvPr>
          <p:cNvSpPr txBox="1"/>
          <p:nvPr/>
        </p:nvSpPr>
        <p:spPr>
          <a:xfrm>
            <a:off x="11347312" y="315102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B6B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</a:p>
        </p:txBody>
      </p:sp>
      <p:sp>
        <p:nvSpPr>
          <p:cNvPr id="47" name="TextBox 23">
            <a:extLst>
              <a:ext uri="{FF2B5EF4-FFF2-40B4-BE49-F238E27FC236}">
                <a16:creationId xmlns:a16="http://schemas.microsoft.com/office/drawing/2014/main" id="{76D09796-0D85-482E-A328-D8D8D3443E4B}"/>
              </a:ext>
            </a:extLst>
          </p:cNvPr>
          <p:cNvSpPr txBox="1"/>
          <p:nvPr/>
        </p:nvSpPr>
        <p:spPr>
          <a:xfrm>
            <a:off x="11347312" y="360155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B6B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</a:p>
        </p:txBody>
      </p:sp>
      <p:sp>
        <p:nvSpPr>
          <p:cNvPr id="48" name="TextBox 23">
            <a:extLst>
              <a:ext uri="{FF2B5EF4-FFF2-40B4-BE49-F238E27FC236}">
                <a16:creationId xmlns:a16="http://schemas.microsoft.com/office/drawing/2014/main" id="{AAD48F80-F8AB-40AD-8737-7F2FD75D2994}"/>
              </a:ext>
            </a:extLst>
          </p:cNvPr>
          <p:cNvSpPr txBox="1"/>
          <p:nvPr/>
        </p:nvSpPr>
        <p:spPr>
          <a:xfrm>
            <a:off x="11347312" y="406531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B6B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id="{39D2977D-AFE2-4E28-9865-A14C6687ECAF}"/>
              </a:ext>
            </a:extLst>
          </p:cNvPr>
          <p:cNvSpPr txBox="1"/>
          <p:nvPr/>
        </p:nvSpPr>
        <p:spPr>
          <a:xfrm>
            <a:off x="11347312" y="4516925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B6B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19BB1B-EAE5-4C07-BDC3-F5168E5E9572}"/>
              </a:ext>
            </a:extLst>
          </p:cNvPr>
          <p:cNvSpPr txBox="1"/>
          <p:nvPr/>
        </p:nvSpPr>
        <p:spPr>
          <a:xfrm>
            <a:off x="1853028" y="2995947"/>
            <a:ext cx="865943" cy="310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9 490 281</a:t>
            </a:r>
          </a:p>
        </p:txBody>
      </p:sp>
      <p:sp>
        <p:nvSpPr>
          <p:cNvPr id="53" name="TextBox 23">
            <a:extLst>
              <a:ext uri="{FF2B5EF4-FFF2-40B4-BE49-F238E27FC236}">
                <a16:creationId xmlns:a16="http://schemas.microsoft.com/office/drawing/2014/main" id="{73E70E6C-F601-4076-A462-DB1241DC3DEF}"/>
              </a:ext>
            </a:extLst>
          </p:cNvPr>
          <p:cNvSpPr txBox="1"/>
          <p:nvPr/>
        </p:nvSpPr>
        <p:spPr>
          <a:xfrm>
            <a:off x="3275363" y="2995947"/>
            <a:ext cx="490840" cy="310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</a:p>
        </p:txBody>
      </p:sp>
      <p:sp>
        <p:nvSpPr>
          <p:cNvPr id="54" name="TextBox 23">
            <a:extLst>
              <a:ext uri="{FF2B5EF4-FFF2-40B4-BE49-F238E27FC236}">
                <a16:creationId xmlns:a16="http://schemas.microsoft.com/office/drawing/2014/main" id="{F600A1E4-8095-47BF-8EE5-220C81E05516}"/>
              </a:ext>
            </a:extLst>
          </p:cNvPr>
          <p:cNvSpPr txBox="1"/>
          <p:nvPr/>
        </p:nvSpPr>
        <p:spPr>
          <a:xfrm>
            <a:off x="871348" y="2995947"/>
            <a:ext cx="490840" cy="310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599A9C-B4E7-4AD1-B41B-EF47A892B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9DDBA47-499B-49FD-8121-8D644E4810F0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D7FE75FC-C35D-462C-96A3-EEB2398F397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1" y="17539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F3B6B76-6434-45A5-B301-2B84523825DD}"/>
              </a:ext>
            </a:extLst>
          </p:cNvPr>
          <p:cNvSpPr/>
          <p:nvPr/>
        </p:nvSpPr>
        <p:spPr>
          <a:xfrm>
            <a:off x="275255" y="213457"/>
            <a:ext cx="572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РЫНОК ЖКХ РБ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337BC6F-9A0A-42EA-A56E-FE6AB8C90D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3" b="33810"/>
          <a:stretch/>
        </p:blipFill>
        <p:spPr>
          <a:xfrm>
            <a:off x="1974117" y="5934835"/>
            <a:ext cx="1498951" cy="3583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EA0903-529A-4399-B14D-2466032D66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5" y="6015017"/>
            <a:ext cx="1623654" cy="2800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4F568D0-3941-4FE0-9DCB-1261A6EEE8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87" y="5934835"/>
            <a:ext cx="1376715" cy="36031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CD28871-2863-423B-9C29-EFF5FD329F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32" y="5938536"/>
            <a:ext cx="1366464" cy="35015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3B31D-A861-43FD-9B4C-3FCA169996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58425" y="5842425"/>
            <a:ext cx="1212411" cy="614467"/>
          </a:xfrm>
          <a:prstGeom prst="rect">
            <a:avLst/>
          </a:prstGeom>
        </p:spPr>
      </p:pic>
      <p:pic>
        <p:nvPicPr>
          <p:cNvPr id="29" name="Picture 2" descr="Picture background">
            <a:extLst>
              <a:ext uri="{FF2B5EF4-FFF2-40B4-BE49-F238E27FC236}">
                <a16:creationId xmlns:a16="http://schemas.microsoft.com/office/drawing/2014/main" id="{8F619861-5464-4740-B192-87967CD0D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13349" r="33237" b="59649"/>
          <a:stretch/>
        </p:blipFill>
        <p:spPr bwMode="auto">
          <a:xfrm>
            <a:off x="8295805" y="5914821"/>
            <a:ext cx="1815118" cy="3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cture background">
            <a:extLst>
              <a:ext uri="{FF2B5EF4-FFF2-40B4-BE49-F238E27FC236}">
                <a16:creationId xmlns:a16="http://schemas.microsoft.com/office/drawing/2014/main" id="{B126569F-0CFA-44EB-A6EE-6D0ACD89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676" y="5883858"/>
            <a:ext cx="1395479" cy="40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3">
            <a:extLst>
              <a:ext uri="{FF2B5EF4-FFF2-40B4-BE49-F238E27FC236}">
                <a16:creationId xmlns:a16="http://schemas.microsoft.com/office/drawing/2014/main" id="{60E02BCE-C5D8-4BC9-9C52-9D843CDE7AEB}"/>
              </a:ext>
            </a:extLst>
          </p:cNvPr>
          <p:cNvSpPr txBox="1"/>
          <p:nvPr/>
        </p:nvSpPr>
        <p:spPr>
          <a:xfrm>
            <a:off x="347577" y="5563978"/>
            <a:ext cx="1781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партнеры</a:t>
            </a:r>
          </a:p>
        </p:txBody>
      </p:sp>
      <p:sp>
        <p:nvSpPr>
          <p:cNvPr id="32" name="Номер слайда 3">
            <a:extLst>
              <a:ext uri="{FF2B5EF4-FFF2-40B4-BE49-F238E27FC236}">
                <a16:creationId xmlns:a16="http://schemas.microsoft.com/office/drawing/2014/main" id="{BD999330-35B3-4357-B1EF-6FCD1EDA8F17}"/>
              </a:ext>
            </a:extLst>
          </p:cNvPr>
          <p:cNvSpPr txBox="1"/>
          <p:nvPr/>
        </p:nvSpPr>
        <p:spPr bwMode="auto">
          <a:xfrm>
            <a:off x="9173544" y="633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B8AFBD5-BD17-4BA7-8829-D9AE7C0800B3}" type="slidenum">
              <a:rPr lang="ru-RU" b="1"/>
              <a:t>5</a:t>
            </a:fld>
            <a:endParaRPr lang="ru-RU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43F4D20-BAEE-4005-8C8A-869C52CDD3CC}"/>
              </a:ext>
            </a:extLst>
          </p:cNvPr>
          <p:cNvSpPr/>
          <p:nvPr/>
        </p:nvSpPr>
        <p:spPr bwMode="auto">
          <a:xfrm>
            <a:off x="163244" y="4489218"/>
            <a:ext cx="4408755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5 831 562</a:t>
            </a:r>
            <a:endParaRPr lang="ru-RU" sz="2800" b="1" dirty="0">
              <a:solidFill>
                <a:srgbClr val="F18400"/>
              </a:solidFill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400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/</a:t>
            </a:r>
            <a:r>
              <a:rPr lang="ru-RU" sz="1200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с на обслуживании в ООО «ЕИРЦ РБ»</a:t>
            </a:r>
            <a:endParaRPr lang="ru-RU" sz="1400" dirty="0"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5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b="1" smtClean="0"/>
              <a:t>6</a:t>
            </a:fld>
            <a:endParaRPr lang="ru-RU" b="1" dirty="0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0DB69128-EF04-4705-9F1B-185942FB1392}"/>
              </a:ext>
            </a:extLst>
          </p:cNvPr>
          <p:cNvSpPr txBox="1"/>
          <p:nvPr/>
        </p:nvSpPr>
        <p:spPr>
          <a:xfrm>
            <a:off x="2541784" y="2362235"/>
            <a:ext cx="848929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b="1" cap="all" dirty="0">
              <a:solidFill>
                <a:srgbClr val="F08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56F758-19D3-43D0-8FF9-EACAA7ACA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4F9D2E7-7CC2-4A8E-91CE-A4C15692BD65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B42FFF-9E8B-4A0F-886E-F33A8DAA04E6}"/>
              </a:ext>
            </a:extLst>
          </p:cNvPr>
          <p:cNvSpPr txBox="1"/>
          <p:nvPr/>
        </p:nvSpPr>
        <p:spPr>
          <a:xfrm>
            <a:off x="322649" y="1538066"/>
            <a:ext cx="5624206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собственнике и характеристиках объекта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Единого лицевого счета ООО «ЕИРЦ РБ» (используется для оплаты ЖКУ и регистрации в Личном кабинете)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сумма к оплате согласно выставленного счёта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-код для оплаты ЖКУ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поставщиков услуг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приборах учета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Расшифровка начислений и оплат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405AB0-B8EB-4FDB-B8BC-B3498F5D4992}"/>
              </a:ext>
            </a:extLst>
          </p:cNvPr>
          <p:cNvSpPr txBox="1"/>
          <p:nvPr/>
        </p:nvSpPr>
        <p:spPr>
          <a:xfrm>
            <a:off x="6670607" y="1086195"/>
            <a:ext cx="288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E0F07ED-6B42-4EFB-AF07-D35822C8E0F1}"/>
              </a:ext>
            </a:extLst>
          </p:cNvPr>
          <p:cNvGrpSpPr/>
          <p:nvPr/>
        </p:nvGrpSpPr>
        <p:grpSpPr>
          <a:xfrm>
            <a:off x="5837898" y="773252"/>
            <a:ext cx="5858901" cy="5702449"/>
            <a:chOff x="6589659" y="884583"/>
            <a:chExt cx="5216097" cy="551579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6E2A826-659C-4413-9FF0-A3A9B7132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461" y="884583"/>
              <a:ext cx="4620848" cy="5515795"/>
            </a:xfrm>
            <a:prstGeom prst="rect">
              <a:avLst/>
            </a:prstGeom>
          </p:spPr>
        </p:pic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EE720A49-7AFE-4808-B238-62AB04550012}"/>
                </a:ext>
              </a:extLst>
            </p:cNvPr>
            <p:cNvSpPr/>
            <p:nvPr/>
          </p:nvSpPr>
          <p:spPr>
            <a:xfrm>
              <a:off x="6589660" y="1234416"/>
              <a:ext cx="279283" cy="276225"/>
            </a:xfrm>
            <a:prstGeom prst="ellipse">
              <a:avLst/>
            </a:prstGeom>
            <a:solidFill>
              <a:srgbClr val="782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</a:t>
              </a: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10A373E1-98CD-4C45-8036-7284C177BD14}"/>
                </a:ext>
              </a:extLst>
            </p:cNvPr>
            <p:cNvSpPr/>
            <p:nvPr/>
          </p:nvSpPr>
          <p:spPr>
            <a:xfrm>
              <a:off x="11526473" y="1235928"/>
              <a:ext cx="279283" cy="276225"/>
            </a:xfrm>
            <a:prstGeom prst="ellipse">
              <a:avLst/>
            </a:prstGeom>
            <a:solidFill>
              <a:srgbClr val="782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458C8C3-408C-487A-9C49-E55A351E61C8}"/>
                </a:ext>
              </a:extLst>
            </p:cNvPr>
            <p:cNvSpPr/>
            <p:nvPr/>
          </p:nvSpPr>
          <p:spPr>
            <a:xfrm>
              <a:off x="7821728" y="916998"/>
              <a:ext cx="279283" cy="276225"/>
            </a:xfrm>
            <a:prstGeom prst="ellipse">
              <a:avLst/>
            </a:prstGeom>
            <a:solidFill>
              <a:srgbClr val="782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F754A6C-FA5D-48E3-B67D-C857657FE807}"/>
                </a:ext>
              </a:extLst>
            </p:cNvPr>
            <p:cNvSpPr/>
            <p:nvPr/>
          </p:nvSpPr>
          <p:spPr>
            <a:xfrm>
              <a:off x="6589659" y="2055131"/>
              <a:ext cx="279283" cy="276225"/>
            </a:xfrm>
            <a:prstGeom prst="ellipse">
              <a:avLst/>
            </a:prstGeom>
            <a:solidFill>
              <a:srgbClr val="782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4</a:t>
              </a: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8436AA2F-8E5B-4B28-8E59-39F7BD479762}"/>
                </a:ext>
              </a:extLst>
            </p:cNvPr>
            <p:cNvSpPr/>
            <p:nvPr/>
          </p:nvSpPr>
          <p:spPr>
            <a:xfrm>
              <a:off x="6589659" y="3401639"/>
              <a:ext cx="279283" cy="276225"/>
            </a:xfrm>
            <a:prstGeom prst="ellipse">
              <a:avLst/>
            </a:prstGeom>
            <a:solidFill>
              <a:srgbClr val="782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5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4C06ED0-3993-4078-9D03-680CA2A1F91A}"/>
                </a:ext>
              </a:extLst>
            </p:cNvPr>
            <p:cNvSpPr/>
            <p:nvPr/>
          </p:nvSpPr>
          <p:spPr>
            <a:xfrm>
              <a:off x="6589659" y="4577975"/>
              <a:ext cx="279283" cy="276225"/>
            </a:xfrm>
            <a:prstGeom prst="ellipse">
              <a:avLst/>
            </a:prstGeom>
            <a:solidFill>
              <a:srgbClr val="782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6</a:t>
              </a: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56D1C510-FD47-4FB2-ADB3-22ADD2844BA2}"/>
                </a:ext>
              </a:extLst>
            </p:cNvPr>
            <p:cNvSpPr/>
            <p:nvPr/>
          </p:nvSpPr>
          <p:spPr>
            <a:xfrm>
              <a:off x="6589659" y="5585072"/>
              <a:ext cx="279283" cy="276225"/>
            </a:xfrm>
            <a:prstGeom prst="ellipse">
              <a:avLst/>
            </a:prstGeom>
            <a:solidFill>
              <a:srgbClr val="782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7</a:t>
              </a: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A8B7846-2802-4BEF-B8E8-D5EBECA5667A}"/>
              </a:ext>
            </a:extLst>
          </p:cNvPr>
          <p:cNvSpPr/>
          <p:nvPr/>
        </p:nvSpPr>
        <p:spPr>
          <a:xfrm>
            <a:off x="6214739" y="1207580"/>
            <a:ext cx="2660814" cy="522007"/>
          </a:xfrm>
          <a:prstGeom prst="rect">
            <a:avLst/>
          </a:prstGeom>
          <a:noFill/>
          <a:ln w="19050">
            <a:solidFill>
              <a:srgbClr val="782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EE5C503-6CAC-47A1-B9B1-D932CECF1176}"/>
              </a:ext>
            </a:extLst>
          </p:cNvPr>
          <p:cNvSpPr/>
          <p:nvPr/>
        </p:nvSpPr>
        <p:spPr>
          <a:xfrm>
            <a:off x="7156357" y="1234876"/>
            <a:ext cx="461073" cy="146895"/>
          </a:xfrm>
          <a:prstGeom prst="rect">
            <a:avLst/>
          </a:prstGeom>
          <a:noFill/>
          <a:ln w="19050">
            <a:solidFill>
              <a:srgbClr val="782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9B3E7C7-2896-44F4-8B10-AAAA39508871}"/>
              </a:ext>
            </a:extLst>
          </p:cNvPr>
          <p:cNvSpPr/>
          <p:nvPr/>
        </p:nvSpPr>
        <p:spPr>
          <a:xfrm>
            <a:off x="10289906" y="1207581"/>
            <a:ext cx="1131541" cy="383844"/>
          </a:xfrm>
          <a:prstGeom prst="rect">
            <a:avLst/>
          </a:prstGeom>
          <a:noFill/>
          <a:ln w="19050">
            <a:solidFill>
              <a:srgbClr val="782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C00E246-7DA0-4440-8926-728DD358288E}"/>
              </a:ext>
            </a:extLst>
          </p:cNvPr>
          <p:cNvSpPr/>
          <p:nvPr/>
        </p:nvSpPr>
        <p:spPr>
          <a:xfrm>
            <a:off x="6214738" y="2760511"/>
            <a:ext cx="5152008" cy="1568990"/>
          </a:xfrm>
          <a:prstGeom prst="rect">
            <a:avLst/>
          </a:prstGeom>
          <a:noFill/>
          <a:ln w="19050">
            <a:solidFill>
              <a:srgbClr val="782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6114B42-F043-4B80-80A2-0A0814C790CE}"/>
              </a:ext>
            </a:extLst>
          </p:cNvPr>
          <p:cNvSpPr/>
          <p:nvPr/>
        </p:nvSpPr>
        <p:spPr>
          <a:xfrm>
            <a:off x="6214739" y="1752286"/>
            <a:ext cx="5152007" cy="961037"/>
          </a:xfrm>
          <a:prstGeom prst="rect">
            <a:avLst/>
          </a:prstGeom>
          <a:noFill/>
          <a:ln w="19050">
            <a:solidFill>
              <a:srgbClr val="782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4B52A4-9B9E-4712-AF19-9E065C252F9C}"/>
              </a:ext>
            </a:extLst>
          </p:cNvPr>
          <p:cNvSpPr/>
          <p:nvPr/>
        </p:nvSpPr>
        <p:spPr>
          <a:xfrm>
            <a:off x="6214738" y="4365156"/>
            <a:ext cx="5155840" cy="743900"/>
          </a:xfrm>
          <a:prstGeom prst="rect">
            <a:avLst/>
          </a:prstGeom>
          <a:noFill/>
          <a:ln w="19050">
            <a:solidFill>
              <a:srgbClr val="782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FBD8E80-783D-4926-B19C-9A10627E3909}"/>
              </a:ext>
            </a:extLst>
          </p:cNvPr>
          <p:cNvSpPr/>
          <p:nvPr/>
        </p:nvSpPr>
        <p:spPr>
          <a:xfrm>
            <a:off x="6222946" y="5109056"/>
            <a:ext cx="5160154" cy="1358256"/>
          </a:xfrm>
          <a:prstGeom prst="rect">
            <a:avLst/>
          </a:prstGeom>
          <a:noFill/>
          <a:ln w="19050">
            <a:solidFill>
              <a:srgbClr val="782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B6071E6-541D-42BC-B7F1-E8406032DF0B}"/>
              </a:ext>
            </a:extLst>
          </p:cNvPr>
          <p:cNvSpPr/>
          <p:nvPr/>
        </p:nvSpPr>
        <p:spPr>
          <a:xfrm>
            <a:off x="275255" y="213457"/>
            <a:ext cx="7260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ЕДИНЫЙ ПЛАТЕЖНЫЙ ДОКУМЕНТ – ПРОСТОЙ И ПОНЯТНЫЙ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AA939C-79FA-4E42-BFBB-88BF2FE984B2}"/>
              </a:ext>
            </a:extLst>
          </p:cNvPr>
          <p:cNvSpPr txBox="1"/>
          <p:nvPr/>
        </p:nvSpPr>
        <p:spPr>
          <a:xfrm>
            <a:off x="314483" y="851833"/>
            <a:ext cx="2352002" cy="41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cap="all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ЧИТАТЬ ЕПД</a:t>
            </a:r>
          </a:p>
        </p:txBody>
      </p:sp>
    </p:spTree>
    <p:extLst>
      <p:ext uri="{BB962C8B-B14F-4D97-AF65-F5344CB8AC3E}">
        <p14:creationId xmlns:p14="http://schemas.microsoft.com/office/powerpoint/2010/main" val="212330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b="1" smtClean="0"/>
              <a:t>7</a:t>
            </a:fld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56F758-19D3-43D0-8FF9-EACAA7ACA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4F9D2E7-7CC2-4A8E-91CE-A4C15692BD65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44">
            <a:extLst>
              <a:ext uri="{FF2B5EF4-FFF2-40B4-BE49-F238E27FC236}">
                <a16:creationId xmlns:a16="http://schemas.microsoft.com/office/drawing/2014/main" id="{5EDD07C0-E7A0-4BC6-BF90-3A95D6379781}"/>
              </a:ext>
            </a:extLst>
          </p:cNvPr>
          <p:cNvSpPr/>
          <p:nvPr/>
        </p:nvSpPr>
        <p:spPr bwMode="auto">
          <a:xfrm>
            <a:off x="275254" y="213456"/>
            <a:ext cx="677712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/>
                </a:solidFill>
                <a:latin typeface="Arial"/>
                <a:ea typeface="Liberation Serif"/>
              </a:rPr>
              <a:t>ПРЕИМУЩЕСТВА ЕПД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53E206-C5C5-43D7-A254-5F9C1BCE51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16441" r="-224" b="63872"/>
          <a:stretch/>
        </p:blipFill>
        <p:spPr>
          <a:xfrm>
            <a:off x="411481" y="1174417"/>
            <a:ext cx="4770119" cy="104751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D1F4CBC-7EFE-45EE-8DA4-7833D97280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34046" b="45774"/>
          <a:stretch/>
        </p:blipFill>
        <p:spPr>
          <a:xfrm>
            <a:off x="411481" y="2406389"/>
            <a:ext cx="4770119" cy="10687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16E5B0-4EFC-4B10-9C3C-48291167A3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52929" b="27809"/>
          <a:stretch/>
        </p:blipFill>
        <p:spPr>
          <a:xfrm>
            <a:off x="429013" y="3697298"/>
            <a:ext cx="4752587" cy="10219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BC01B34-762E-4030-B74E-5B3AA739AE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71453" b="9598"/>
          <a:stretch/>
        </p:blipFill>
        <p:spPr>
          <a:xfrm>
            <a:off x="411481" y="4978758"/>
            <a:ext cx="4752587" cy="99713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DA3B4D7-D26D-42C1-AD1A-860592ADBF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r="12976"/>
          <a:stretch/>
        </p:blipFill>
        <p:spPr>
          <a:xfrm>
            <a:off x="5676685" y="1174417"/>
            <a:ext cx="6103833" cy="48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b="1" smtClean="0"/>
              <a:t>8</a:t>
            </a:fld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56F758-19D3-43D0-8FF9-EACAA7ACA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4F9D2E7-7CC2-4A8E-91CE-A4C15692BD65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ED2F062-B599-40AF-957A-8DC8FB900A81}"/>
              </a:ext>
            </a:extLst>
          </p:cNvPr>
          <p:cNvSpPr/>
          <p:nvPr/>
        </p:nvSpPr>
        <p:spPr>
          <a:xfrm>
            <a:off x="592147" y="1176357"/>
            <a:ext cx="5165990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Биллинг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Печать и доставка ЕПД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Прием и расщепление платежей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Очное и заочное обслуживание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Взаимодействие с РЦСПН в рамках выплат ЕДК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Выгрузка информации в ГИС ЖКХ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Паспортный стол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9FC6B04-7F8D-42B8-BED2-0897A44CD8F2}"/>
              </a:ext>
            </a:extLst>
          </p:cNvPr>
          <p:cNvGrpSpPr/>
          <p:nvPr/>
        </p:nvGrpSpPr>
        <p:grpSpPr>
          <a:xfrm>
            <a:off x="-115656" y="3435793"/>
            <a:ext cx="4920709" cy="2920557"/>
            <a:chOff x="-171716" y="3493941"/>
            <a:chExt cx="4920709" cy="2920557"/>
          </a:xfrm>
        </p:grpSpPr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879BF46C-7DAF-4E1D-9F30-8DD5F8C7C878}"/>
                </a:ext>
              </a:extLst>
            </p:cNvPr>
            <p:cNvGrpSpPr/>
            <p:nvPr/>
          </p:nvGrpSpPr>
          <p:grpSpPr>
            <a:xfrm>
              <a:off x="-171716" y="3493941"/>
              <a:ext cx="4920709" cy="2920557"/>
              <a:chOff x="-89566" y="1853719"/>
              <a:chExt cx="6307921" cy="4064148"/>
            </a:xfrm>
          </p:grpSpPr>
          <p:graphicFrame>
            <p:nvGraphicFramePr>
              <p:cNvPr id="97" name="Схема 96">
                <a:extLst>
                  <a:ext uri="{FF2B5EF4-FFF2-40B4-BE49-F238E27FC236}">
                    <a16:creationId xmlns:a16="http://schemas.microsoft.com/office/drawing/2014/main" id="{4CACDB29-3782-4092-BDDA-08AD8C40187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96250299"/>
                  </p:ext>
                </p:extLst>
              </p:nvPr>
            </p:nvGraphicFramePr>
            <p:xfrm>
              <a:off x="-89566" y="1853719"/>
              <a:ext cx="6307921" cy="40641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id="{C76CD34B-D93A-4B9B-870C-58B5EC79FFFE}"/>
                  </a:ext>
                </a:extLst>
              </p:cNvPr>
              <p:cNvSpPr/>
              <p:nvPr/>
            </p:nvSpPr>
            <p:spPr>
              <a:xfrm>
                <a:off x="4039616" y="4770572"/>
                <a:ext cx="1138280" cy="685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200" b="1" dirty="0"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rPr>
                  <a:t>Личный кабинет </a:t>
                </a:r>
                <a:r>
                  <a:rPr lang="ru-RU" sz="1400" b="1" dirty="0">
                    <a:latin typeface="Astra Sans"/>
                  </a:rPr>
                  <a:t> </a:t>
                </a:r>
              </a:p>
            </p:txBody>
          </p:sp>
          <p:sp>
            <p:nvSpPr>
              <p:cNvPr id="99" name="Прямоугольник 98">
                <a:extLst>
                  <a:ext uri="{FF2B5EF4-FFF2-40B4-BE49-F238E27FC236}">
                    <a16:creationId xmlns:a16="http://schemas.microsoft.com/office/drawing/2014/main" id="{B69E9B01-4FE0-416F-A1FA-7CBDB7E166A9}"/>
                  </a:ext>
                </a:extLst>
              </p:cNvPr>
              <p:cNvSpPr/>
              <p:nvPr/>
            </p:nvSpPr>
            <p:spPr bwMode="auto">
              <a:xfrm>
                <a:off x="3384895" y="3504681"/>
                <a:ext cx="1207925" cy="803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50" b="1" dirty="0"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rPr>
                  <a:t>Голосовой </a:t>
                </a:r>
                <a:endParaRPr lang="en-US" sz="1050" b="1" dirty="0"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endParaRPr>
              </a:p>
              <a:p>
                <a:pPr lvl="0" algn="ctr"/>
                <a:r>
                  <a:rPr lang="ru-RU" sz="1050" b="1" dirty="0"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rPr>
                  <a:t>помощник </a:t>
                </a:r>
                <a:r>
                  <a:rPr lang="en-US" sz="1050" b="1" dirty="0"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rPr>
                  <a:t>IVR</a:t>
                </a:r>
                <a:r>
                  <a:rPr lang="ru-RU" sz="1050" b="1" dirty="0"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DBC091D-CDEC-4405-93FA-2F0BD81DA4D4}"/>
                </a:ext>
              </a:extLst>
            </p:cNvPr>
            <p:cNvSpPr/>
            <p:nvPr/>
          </p:nvSpPr>
          <p:spPr>
            <a:xfrm>
              <a:off x="1009281" y="5620812"/>
              <a:ext cx="9838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100" b="1" dirty="0"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Мобильное приложение</a:t>
              </a:r>
              <a:endParaRPr lang="ru-RU" sz="1200" b="1" dirty="0">
                <a:latin typeface="Astra Sans"/>
              </a:endParaRPr>
            </a:p>
          </p:txBody>
        </p:sp>
      </p:grp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48257908-1705-4F26-AA88-A5676688CA57}"/>
              </a:ext>
            </a:extLst>
          </p:cNvPr>
          <p:cNvSpPr/>
          <p:nvPr/>
        </p:nvSpPr>
        <p:spPr>
          <a:xfrm>
            <a:off x="4566151" y="1379708"/>
            <a:ext cx="2527521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8 (347) 222-22-00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8 (347) 222-22-55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47F8964-A7D3-47E4-8B55-347CF1A9485F}"/>
              </a:ext>
            </a:extLst>
          </p:cNvPr>
          <p:cNvSpPr txBox="1"/>
          <p:nvPr/>
        </p:nvSpPr>
        <p:spPr>
          <a:xfrm>
            <a:off x="2152886" y="848588"/>
            <a:ext cx="1037450" cy="41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cap="all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ED31285-2304-4968-BD3C-34BF9DA63004}"/>
              </a:ext>
            </a:extLst>
          </p:cNvPr>
          <p:cNvSpPr txBox="1"/>
          <p:nvPr/>
        </p:nvSpPr>
        <p:spPr>
          <a:xfrm>
            <a:off x="356940" y="3735429"/>
            <a:ext cx="4310632" cy="41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cap="all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КАНАЛЫ ВЗАИМОДЕЙСТВИЯ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719B450-BFAB-40D7-A9A9-4762DE97FD15}"/>
              </a:ext>
            </a:extLst>
          </p:cNvPr>
          <p:cNvSpPr txBox="1"/>
          <p:nvPr/>
        </p:nvSpPr>
        <p:spPr>
          <a:xfrm>
            <a:off x="7725100" y="848588"/>
            <a:ext cx="2660473" cy="41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cap="all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ОЧНОЕ ОБСЛУЖИВАНИЕ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008CBAD-7BD0-4ABF-A5D6-D920745A97B0}"/>
              </a:ext>
            </a:extLst>
          </p:cNvPr>
          <p:cNvSpPr txBox="1"/>
          <p:nvPr/>
        </p:nvSpPr>
        <p:spPr>
          <a:xfrm>
            <a:off x="4717987" y="848588"/>
            <a:ext cx="3090207" cy="41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cap="all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КОНТАКТНЫЙ ЦЕНТР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A62818-B5E9-405A-9EE0-72206616E8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3901" y="1318844"/>
            <a:ext cx="2923653" cy="375574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CB74808-7EB2-4B52-B2F7-E07DDD71D023}"/>
              </a:ext>
            </a:extLst>
          </p:cNvPr>
          <p:cNvSpPr/>
          <p:nvPr/>
        </p:nvSpPr>
        <p:spPr bwMode="auto">
          <a:xfrm>
            <a:off x="10617554" y="1769692"/>
            <a:ext cx="1013783" cy="115114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54 </a:t>
            </a:r>
            <a:r>
              <a:rPr lang="ru-RU" sz="1400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района и </a:t>
            </a:r>
            <a:r>
              <a:rPr lang="ru-RU" sz="2800" b="1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9</a:t>
            </a:r>
            <a:r>
              <a:rPr lang="ru-RU" sz="1600" b="1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городских округов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B231E9D-8D0E-4D7B-8AD0-A9737944A53B}"/>
              </a:ext>
            </a:extLst>
          </p:cNvPr>
          <p:cNvSpPr/>
          <p:nvPr/>
        </p:nvSpPr>
        <p:spPr bwMode="auto">
          <a:xfrm>
            <a:off x="6057608" y="2181956"/>
            <a:ext cx="1788974" cy="6987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территориальных </a:t>
            </a:r>
          </a:p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управлений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9B420EC-6F9B-4E9A-8E00-F1A7D007EA29}"/>
              </a:ext>
            </a:extLst>
          </p:cNvPr>
          <p:cNvSpPr/>
          <p:nvPr/>
        </p:nvSpPr>
        <p:spPr bwMode="auto">
          <a:xfrm>
            <a:off x="6581898" y="3244911"/>
            <a:ext cx="1513719" cy="6987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64</a:t>
            </a:r>
          </a:p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rgbClr val="F18400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офиса обслуживания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C91DE4D-74CD-4EFD-A396-8C916E494BF7}"/>
              </a:ext>
            </a:extLst>
          </p:cNvPr>
          <p:cNvSpPr/>
          <p:nvPr/>
        </p:nvSpPr>
        <p:spPr>
          <a:xfrm>
            <a:off x="275256" y="213457"/>
            <a:ext cx="4682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КОМПЛЕКСНЫЙ ДОГОВОР ДЛЯ РСО/УК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1BDEE35B-0C20-41AC-9314-5D84A3A0790E}"/>
              </a:ext>
            </a:extLst>
          </p:cNvPr>
          <p:cNvGrpSpPr/>
          <p:nvPr/>
        </p:nvGrpSpPr>
        <p:grpSpPr bwMode="auto">
          <a:xfrm>
            <a:off x="6000675" y="4965624"/>
            <a:ext cx="2561420" cy="1716441"/>
            <a:chOff x="0" y="42039"/>
            <a:chExt cx="2561420" cy="1716441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23AEF82E-4C61-4DE0-A637-AEDCF8D280CC}"/>
                </a:ext>
              </a:extLst>
            </p:cNvPr>
            <p:cNvGrpSpPr/>
            <p:nvPr/>
          </p:nvGrpSpPr>
          <p:grpSpPr bwMode="auto">
            <a:xfrm>
              <a:off x="0" y="548943"/>
              <a:ext cx="2561420" cy="1209537"/>
              <a:chOff x="0" y="0"/>
              <a:chExt cx="2561420" cy="1209537"/>
            </a:xfrm>
          </p:grpSpPr>
          <p:pic>
            <p:nvPicPr>
              <p:cNvPr id="58" name="Рисунок 6">
                <a:extLst>
                  <a:ext uri="{FF2B5EF4-FFF2-40B4-BE49-F238E27FC236}">
                    <a16:creationId xmlns:a16="http://schemas.microsoft.com/office/drawing/2014/main" id="{80168C19-0D86-4704-A7A6-C3358704B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tretch/>
            </p:blipFill>
            <p:spPr bwMode="auto">
              <a:xfrm>
                <a:off x="1334430" y="0"/>
                <a:ext cx="1226990" cy="1209537"/>
              </a:xfrm>
              <a:prstGeom prst="rect">
                <a:avLst/>
              </a:prstGeom>
              <a:noFill/>
            </p:spPr>
          </p:pic>
          <p:pic>
            <p:nvPicPr>
              <p:cNvPr id="59" name="Рисунок 9">
                <a:extLst>
                  <a:ext uri="{FF2B5EF4-FFF2-40B4-BE49-F238E27FC236}">
                    <a16:creationId xmlns:a16="http://schemas.microsoft.com/office/drawing/2014/main" id="{645F7409-A674-4A4E-99AC-89FDE67418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duotone>
                  <a:prstClr val="black"/>
                  <a:srgbClr val="92D050">
                    <a:tint val="45000"/>
                    <a:satMod val="400000"/>
                  </a:srgbClr>
                </a:duotone>
              </a:blip>
              <a:stretch/>
            </p:blipFill>
            <p:spPr bwMode="auto">
              <a:xfrm>
                <a:off x="24343" y="116580"/>
                <a:ext cx="1270252" cy="463899"/>
              </a:xfrm>
              <a:prstGeom prst="rect">
                <a:avLst/>
              </a:prstGeom>
              <a:noFill/>
            </p:spPr>
          </p:pic>
          <p:pic>
            <p:nvPicPr>
              <p:cNvPr id="60" name="Рисунок 10">
                <a:extLst>
                  <a:ext uri="{FF2B5EF4-FFF2-40B4-BE49-F238E27FC236}">
                    <a16:creationId xmlns:a16="http://schemas.microsoft.com/office/drawing/2014/main" id="{F3D159FD-F979-4400-9B1C-55F3C9089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duotone>
                  <a:prstClr val="black"/>
                  <a:srgbClr val="7030A0">
                    <a:tint val="45000"/>
                    <a:satMod val="400000"/>
                  </a:srgbClr>
                </a:duotone>
              </a:blip>
              <a:stretch/>
            </p:blipFill>
            <p:spPr bwMode="auto">
              <a:xfrm>
                <a:off x="0" y="655772"/>
                <a:ext cx="1336642" cy="449326"/>
              </a:xfrm>
              <a:prstGeom prst="rect">
                <a:avLst/>
              </a:prstGeom>
              <a:noFill/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E731F89-170D-49C9-9639-0EFD44ED61C4}"/>
                </a:ext>
              </a:extLst>
            </p:cNvPr>
            <p:cNvSpPr txBox="1"/>
            <p:nvPr/>
          </p:nvSpPr>
          <p:spPr bwMode="auto">
            <a:xfrm>
              <a:off x="131239" y="42039"/>
              <a:ext cx="1950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6A2E5E"/>
                  </a:solidFill>
                  <a:latin typeface="Liberation Serif"/>
                  <a:ea typeface="Liberation Serif"/>
                  <a:cs typeface="Liberation Serif"/>
                </a:rPr>
                <a:t>Мобильное приложение Личного кабинета</a:t>
              </a:r>
              <a:endParaRPr dirty="0">
                <a:solidFill>
                  <a:srgbClr val="6A2E5E"/>
                </a:solidFill>
                <a:latin typeface="Liberation Serif"/>
                <a:cs typeface="Liberation Serif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2C512BB-F796-4EDA-BDC8-5B0756174F16}"/>
              </a:ext>
            </a:extLst>
          </p:cNvPr>
          <p:cNvGrpSpPr/>
          <p:nvPr/>
        </p:nvGrpSpPr>
        <p:grpSpPr bwMode="auto">
          <a:xfrm>
            <a:off x="4433678" y="4970890"/>
            <a:ext cx="1494350" cy="1681716"/>
            <a:chOff x="0" y="0"/>
            <a:chExt cx="1494350" cy="168171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9612C01-D30B-4AF7-84FB-56BDEA74D33D}"/>
                </a:ext>
              </a:extLst>
            </p:cNvPr>
            <p:cNvSpPr txBox="1"/>
            <p:nvPr/>
          </p:nvSpPr>
          <p:spPr bwMode="auto">
            <a:xfrm>
              <a:off x="0" y="0"/>
              <a:ext cx="1494350" cy="274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200" b="1">
                  <a:solidFill>
                    <a:srgbClr val="6A2E5E"/>
                  </a:solidFill>
                  <a:latin typeface="Liberation Serif"/>
                  <a:ea typeface="Liberation Serif"/>
                  <a:cs typeface="Liberation Serif"/>
                </a:rPr>
                <a:t>Онлайн-офис</a:t>
              </a:r>
              <a:endParaRPr>
                <a:solidFill>
                  <a:srgbClr val="6A2E5E"/>
                </a:solidFill>
                <a:latin typeface="Liberation Serif"/>
                <a:cs typeface="Liberation Serif"/>
              </a:endParaRPr>
            </a:p>
          </p:txBody>
        </p:sp>
        <p:pic>
          <p:nvPicPr>
            <p:cNvPr id="63" name="Picture 6" descr="http://qrcoder.ru/code/?https%3A%2F%2Feirc-rb.ru%2Fonline-office%2F&amp;4&amp;0">
              <a:extLst>
                <a:ext uri="{FF2B5EF4-FFF2-40B4-BE49-F238E27FC236}">
                  <a16:creationId xmlns:a16="http://schemas.microsoft.com/office/drawing/2014/main" id="{A472A43E-95F5-42C3-9C30-31E2DA77C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tretch/>
          </p:blipFill>
          <p:spPr bwMode="auto">
            <a:xfrm>
              <a:off x="82339" y="392470"/>
              <a:ext cx="1289246" cy="1289246"/>
            </a:xfrm>
            <a:prstGeom prst="rect">
              <a:avLst/>
            </a:prstGeom>
            <a:noFill/>
          </p:spPr>
        </p:pic>
      </p:grpSp>
      <p:pic>
        <p:nvPicPr>
          <p:cNvPr id="64" name="Picture 4" descr="http://qrcoder.ru/code/?https%3A%2F%2Fvk.com%2Feirc_rb&amp;4&amp;0">
            <a:extLst>
              <a:ext uri="{FF2B5EF4-FFF2-40B4-BE49-F238E27FC236}">
                <a16:creationId xmlns:a16="http://schemas.microsoft.com/office/drawing/2014/main" id="{9DDA6435-B164-45E7-A6AF-854BC5AC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tretch/>
        </p:blipFill>
        <p:spPr bwMode="auto">
          <a:xfrm>
            <a:off x="8604142" y="5428864"/>
            <a:ext cx="1272462" cy="1272462"/>
          </a:xfrm>
          <a:prstGeom prst="rect">
            <a:avLst/>
          </a:prstGeom>
          <a:noFill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9B95380-8F49-49A3-A754-67D234DBE6C5}"/>
              </a:ext>
            </a:extLst>
          </p:cNvPr>
          <p:cNvSpPr txBox="1"/>
          <p:nvPr/>
        </p:nvSpPr>
        <p:spPr bwMode="auto">
          <a:xfrm>
            <a:off x="8398964" y="5075985"/>
            <a:ext cx="1649063" cy="274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6A2E5E"/>
                </a:solidFill>
                <a:latin typeface="Liberation Serif"/>
                <a:ea typeface="Liberation Serif"/>
                <a:cs typeface="Liberation Serif"/>
              </a:rPr>
              <a:t>Мы в «В контакте»</a:t>
            </a:r>
            <a:endParaRPr>
              <a:solidFill>
                <a:srgbClr val="6A2E5E"/>
              </a:solidFill>
              <a:latin typeface="Liberation Serif"/>
              <a:cs typeface="Liberation Serif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5BC1AF6-62E4-459F-9F99-475C75FE0D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10193159" y="5428864"/>
            <a:ext cx="1253243" cy="1253243"/>
          </a:xfrm>
          <a:prstGeom prst="rect">
            <a:avLst/>
          </a:prstGeom>
        </p:spPr>
      </p:pic>
      <p:sp>
        <p:nvSpPr>
          <p:cNvPr id="67" name="TextBox 57">
            <a:extLst>
              <a:ext uri="{FF2B5EF4-FFF2-40B4-BE49-F238E27FC236}">
                <a16:creationId xmlns:a16="http://schemas.microsoft.com/office/drawing/2014/main" id="{86659FD4-01FF-4407-B718-6E380D8A9B59}"/>
              </a:ext>
            </a:extLst>
          </p:cNvPr>
          <p:cNvSpPr txBox="1"/>
          <p:nvPr/>
        </p:nvSpPr>
        <p:spPr bwMode="auto">
          <a:xfrm>
            <a:off x="10000003" y="5103604"/>
            <a:ext cx="1654463" cy="274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6A2E5E"/>
                </a:solidFill>
                <a:latin typeface="Liberation Serif"/>
                <a:ea typeface="Liberation Serif"/>
                <a:cs typeface="Liberation Serif"/>
              </a:rPr>
              <a:t>Мы в «</a:t>
            </a:r>
            <a:r>
              <a:rPr lang="ru-RU" sz="1200" b="1" dirty="0" err="1">
                <a:solidFill>
                  <a:srgbClr val="6A2E5E"/>
                </a:solidFill>
                <a:latin typeface="Liberation Serif"/>
                <a:ea typeface="Liberation Serif"/>
                <a:cs typeface="Liberation Serif"/>
              </a:rPr>
              <a:t>Телеграм</a:t>
            </a:r>
            <a:r>
              <a:rPr lang="ru-RU" sz="1200" b="1" dirty="0">
                <a:solidFill>
                  <a:srgbClr val="6A2E5E"/>
                </a:solidFill>
                <a:latin typeface="Liberation Serif"/>
                <a:ea typeface="Liberation Serif"/>
                <a:cs typeface="Liberation Serif"/>
              </a:rPr>
              <a:t>»</a:t>
            </a:r>
            <a:endParaRPr dirty="0">
              <a:solidFill>
                <a:srgbClr val="6A2E5E"/>
              </a:solidFill>
              <a:latin typeface="Liberation Serif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299001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43F2C-B453-4C34-B49B-35EEA47819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7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07" y="175935"/>
            <a:ext cx="1626837" cy="49974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DAA51-6D9F-4D9A-A3AC-DBE2CBF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FBD5-BD17-4BA7-8829-D9AE7C0800B3}" type="slidenum">
              <a:rPr lang="ru-RU" b="1" smtClean="0"/>
              <a:t>9</a:t>
            </a:fld>
            <a:endParaRPr lang="ru-RU" b="1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316B95E-E11E-4F47-8DEB-0A3821F789D2}"/>
              </a:ext>
            </a:extLst>
          </p:cNvPr>
          <p:cNvCxnSpPr>
            <a:cxnSpLocks/>
          </p:cNvCxnSpPr>
          <p:nvPr/>
        </p:nvCxnSpPr>
        <p:spPr>
          <a:xfrm>
            <a:off x="347577" y="675675"/>
            <a:ext cx="9001522" cy="0"/>
          </a:xfrm>
          <a:prstGeom prst="line">
            <a:avLst/>
          </a:prstGeom>
          <a:ln w="28575">
            <a:solidFill>
              <a:srgbClr val="600B5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F50D0C-5B9A-40FD-9DA2-DA13DDE336D2}"/>
              </a:ext>
            </a:extLst>
          </p:cNvPr>
          <p:cNvSpPr/>
          <p:nvPr/>
        </p:nvSpPr>
        <p:spPr>
          <a:xfrm>
            <a:off x="275256" y="213457"/>
            <a:ext cx="4813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ОБРАЩЕНИЯ ЖИТЕЛЕЙ РЕСПУБЛИКИ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8A75AC-D621-42E7-85D6-F3992A5C5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958" y="22750"/>
            <a:ext cx="2127920" cy="714848"/>
          </a:xfrm>
          <a:prstGeom prst="rect">
            <a:avLst/>
          </a:prstGeom>
        </p:spPr>
      </p:pic>
      <p:sp>
        <p:nvSpPr>
          <p:cNvPr id="34" name="Freeform 134">
            <a:extLst>
              <a:ext uri="{FF2B5EF4-FFF2-40B4-BE49-F238E27FC236}">
                <a16:creationId xmlns:a16="http://schemas.microsoft.com/office/drawing/2014/main" id="{6EC22498-FEE0-46B7-85E1-60C62C6F712F}"/>
              </a:ext>
            </a:extLst>
          </p:cNvPr>
          <p:cNvSpPr>
            <a:spLocks noEditPoints="1"/>
          </p:cNvSpPr>
          <p:nvPr/>
        </p:nvSpPr>
        <p:spPr bwMode="auto">
          <a:xfrm>
            <a:off x="585745" y="1027552"/>
            <a:ext cx="597575" cy="581714"/>
          </a:xfrm>
          <a:custGeom>
            <a:avLst/>
            <a:gdLst>
              <a:gd name="T0" fmla="*/ 64 w 64"/>
              <a:gd name="T1" fmla="*/ 32 h 64"/>
              <a:gd name="T2" fmla="*/ 5 w 64"/>
              <a:gd name="T3" fmla="*/ 15 h 64"/>
              <a:gd name="T4" fmla="*/ 0 w 64"/>
              <a:gd name="T5" fmla="*/ 32 h 64"/>
              <a:gd name="T6" fmla="*/ 0 w 64"/>
              <a:gd name="T7" fmla="*/ 32 h 64"/>
              <a:gd name="T8" fmla="*/ 5 w 64"/>
              <a:gd name="T9" fmla="*/ 49 h 64"/>
              <a:gd name="T10" fmla="*/ 32 w 64"/>
              <a:gd name="T11" fmla="*/ 64 h 64"/>
              <a:gd name="T12" fmla="*/ 64 w 64"/>
              <a:gd name="T13" fmla="*/ 32 h 64"/>
              <a:gd name="T14" fmla="*/ 48 w 64"/>
              <a:gd name="T15" fmla="*/ 46 h 64"/>
              <a:gd name="T16" fmla="*/ 60 w 64"/>
              <a:gd name="T17" fmla="*/ 33 h 64"/>
              <a:gd name="T18" fmla="*/ 3 w 64"/>
              <a:gd name="T19" fmla="*/ 33 h 64"/>
              <a:gd name="T20" fmla="*/ 16 w 64"/>
              <a:gd name="T21" fmla="*/ 46 h 64"/>
              <a:gd name="T22" fmla="*/ 3 w 64"/>
              <a:gd name="T23" fmla="*/ 33 h 64"/>
              <a:gd name="T24" fmla="*/ 16 w 64"/>
              <a:gd name="T25" fmla="*/ 17 h 64"/>
              <a:gd name="T26" fmla="*/ 3 w 64"/>
              <a:gd name="T27" fmla="*/ 30 h 64"/>
              <a:gd name="T28" fmla="*/ 34 w 64"/>
              <a:gd name="T29" fmla="*/ 14 h 64"/>
              <a:gd name="T30" fmla="*/ 34 w 64"/>
              <a:gd name="T31" fmla="*/ 4 h 64"/>
              <a:gd name="T32" fmla="*/ 43 w 64"/>
              <a:gd name="T33" fmla="*/ 14 h 64"/>
              <a:gd name="T34" fmla="*/ 44 w 64"/>
              <a:gd name="T35" fmla="*/ 17 h 64"/>
              <a:gd name="T36" fmla="*/ 34 w 64"/>
              <a:gd name="T37" fmla="*/ 30 h 64"/>
              <a:gd name="T38" fmla="*/ 44 w 64"/>
              <a:gd name="T39" fmla="*/ 17 h 64"/>
              <a:gd name="T40" fmla="*/ 29 w 64"/>
              <a:gd name="T41" fmla="*/ 4 h 64"/>
              <a:gd name="T42" fmla="*/ 30 w 64"/>
              <a:gd name="T43" fmla="*/ 3 h 64"/>
              <a:gd name="T44" fmla="*/ 21 w 64"/>
              <a:gd name="T45" fmla="*/ 14 h 64"/>
              <a:gd name="T46" fmla="*/ 30 w 64"/>
              <a:gd name="T47" fmla="*/ 17 h 64"/>
              <a:gd name="T48" fmla="*/ 17 w 64"/>
              <a:gd name="T49" fmla="*/ 30 h 64"/>
              <a:gd name="T50" fmla="*/ 30 w 64"/>
              <a:gd name="T51" fmla="*/ 17 h 64"/>
              <a:gd name="T52" fmla="*/ 30 w 64"/>
              <a:gd name="T53" fmla="*/ 33 h 64"/>
              <a:gd name="T54" fmla="*/ 20 w 64"/>
              <a:gd name="T55" fmla="*/ 46 h 64"/>
              <a:gd name="T56" fmla="*/ 30 w 64"/>
              <a:gd name="T57" fmla="*/ 50 h 64"/>
              <a:gd name="T58" fmla="*/ 28 w 64"/>
              <a:gd name="T59" fmla="*/ 60 h 64"/>
              <a:gd name="T60" fmla="*/ 30 w 64"/>
              <a:gd name="T61" fmla="*/ 50 h 64"/>
              <a:gd name="T62" fmla="*/ 34 w 64"/>
              <a:gd name="T63" fmla="*/ 60 h 64"/>
              <a:gd name="T64" fmla="*/ 34 w 64"/>
              <a:gd name="T65" fmla="*/ 50 h 64"/>
              <a:gd name="T66" fmla="*/ 36 w 64"/>
              <a:gd name="T67" fmla="*/ 60 h 64"/>
              <a:gd name="T68" fmla="*/ 34 w 64"/>
              <a:gd name="T69" fmla="*/ 33 h 64"/>
              <a:gd name="T70" fmla="*/ 44 w 64"/>
              <a:gd name="T71" fmla="*/ 46 h 64"/>
              <a:gd name="T72" fmla="*/ 50 w 64"/>
              <a:gd name="T73" fmla="*/ 30 h 64"/>
              <a:gd name="T74" fmla="*/ 57 w 64"/>
              <a:gd name="T75" fmla="*/ 17 h 64"/>
              <a:gd name="T76" fmla="*/ 50 w 64"/>
              <a:gd name="T77" fmla="*/ 30 h 64"/>
              <a:gd name="T78" fmla="*/ 47 w 64"/>
              <a:gd name="T79" fmla="*/ 14 h 64"/>
              <a:gd name="T80" fmla="*/ 54 w 64"/>
              <a:gd name="T81" fmla="*/ 14 h 64"/>
              <a:gd name="T82" fmla="*/ 17 w 64"/>
              <a:gd name="T83" fmla="*/ 14 h 64"/>
              <a:gd name="T84" fmla="*/ 23 w 64"/>
              <a:gd name="T85" fmla="*/ 5 h 64"/>
              <a:gd name="T86" fmla="*/ 17 w 64"/>
              <a:gd name="T87" fmla="*/ 50 h 64"/>
              <a:gd name="T88" fmla="*/ 10 w 64"/>
              <a:gd name="T89" fmla="*/ 50 h 64"/>
              <a:gd name="T90" fmla="*/ 47 w 64"/>
              <a:gd name="T91" fmla="*/ 50 h 64"/>
              <a:gd name="T92" fmla="*/ 41 w 64"/>
              <a:gd name="T9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21" y="0"/>
                  <a:pt x="11" y="6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4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11" y="58"/>
                  <a:pt x="21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57" y="46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2"/>
                  <a:pt x="50" y="38"/>
                  <a:pt x="5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8"/>
                  <a:pt x="59" y="43"/>
                  <a:pt x="57" y="46"/>
                </a:cubicBezTo>
                <a:close/>
                <a:moveTo>
                  <a:pt x="3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38"/>
                  <a:pt x="15" y="42"/>
                  <a:pt x="1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5" y="43"/>
                  <a:pt x="4" y="38"/>
                  <a:pt x="3" y="33"/>
                </a:cubicBezTo>
                <a:close/>
                <a:moveTo>
                  <a:pt x="7" y="17"/>
                </a:moveTo>
                <a:cubicBezTo>
                  <a:pt x="16" y="17"/>
                  <a:pt x="16" y="17"/>
                  <a:pt x="16" y="17"/>
                </a:cubicBezTo>
                <a:cubicBezTo>
                  <a:pt x="15" y="21"/>
                  <a:pt x="14" y="26"/>
                  <a:pt x="14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26"/>
                  <a:pt x="5" y="21"/>
                  <a:pt x="7" y="17"/>
                </a:cubicBezTo>
                <a:close/>
                <a:moveTo>
                  <a:pt x="34" y="14"/>
                </a:move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8" y="6"/>
                  <a:pt x="41" y="9"/>
                  <a:pt x="43" y="14"/>
                </a:cubicBezTo>
                <a:lnTo>
                  <a:pt x="34" y="14"/>
                </a:lnTo>
                <a:close/>
                <a:moveTo>
                  <a:pt x="44" y="17"/>
                </a:moveTo>
                <a:cubicBezTo>
                  <a:pt x="46" y="21"/>
                  <a:pt x="46" y="26"/>
                  <a:pt x="46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17"/>
                  <a:pt x="34" y="17"/>
                  <a:pt x="34" y="17"/>
                </a:cubicBezTo>
                <a:lnTo>
                  <a:pt x="44" y="17"/>
                </a:ln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14"/>
                  <a:pt x="30" y="14"/>
                  <a:pt x="3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3" y="9"/>
                  <a:pt x="26" y="6"/>
                  <a:pt x="29" y="4"/>
                </a:cubicBezTo>
                <a:close/>
                <a:moveTo>
                  <a:pt x="30" y="17"/>
                </a:moveTo>
                <a:cubicBezTo>
                  <a:pt x="30" y="30"/>
                  <a:pt x="30" y="30"/>
                  <a:pt x="30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8" y="26"/>
                  <a:pt x="18" y="21"/>
                  <a:pt x="20" y="17"/>
                </a:cubicBezTo>
                <a:lnTo>
                  <a:pt x="30" y="17"/>
                </a:lnTo>
                <a:close/>
                <a:moveTo>
                  <a:pt x="17" y="33"/>
                </a:moveTo>
                <a:cubicBezTo>
                  <a:pt x="30" y="33"/>
                  <a:pt x="30" y="33"/>
                  <a:pt x="30" y="33"/>
                </a:cubicBezTo>
                <a:cubicBezTo>
                  <a:pt x="30" y="46"/>
                  <a:pt x="30" y="46"/>
                  <a:pt x="3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8" y="43"/>
                  <a:pt x="18" y="38"/>
                  <a:pt x="17" y="33"/>
                </a:cubicBezTo>
                <a:close/>
                <a:moveTo>
                  <a:pt x="30" y="5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5" y="58"/>
                  <a:pt x="23" y="54"/>
                  <a:pt x="21" y="50"/>
                </a:cubicBezTo>
                <a:lnTo>
                  <a:pt x="30" y="50"/>
                </a:lnTo>
                <a:close/>
                <a:moveTo>
                  <a:pt x="36" y="60"/>
                </a:moveTo>
                <a:cubicBezTo>
                  <a:pt x="35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50"/>
                  <a:pt x="34" y="50"/>
                  <a:pt x="34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4"/>
                  <a:pt x="39" y="58"/>
                  <a:pt x="36" y="60"/>
                </a:cubicBezTo>
                <a:close/>
                <a:moveTo>
                  <a:pt x="34" y="46"/>
                </a:moveTo>
                <a:cubicBezTo>
                  <a:pt x="34" y="33"/>
                  <a:pt x="34" y="33"/>
                  <a:pt x="34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8"/>
                  <a:pt x="46" y="43"/>
                  <a:pt x="44" y="46"/>
                </a:cubicBezTo>
                <a:lnTo>
                  <a:pt x="34" y="46"/>
                </a:lnTo>
                <a:close/>
                <a:moveTo>
                  <a:pt x="50" y="30"/>
                </a:moveTo>
                <a:cubicBezTo>
                  <a:pt x="50" y="26"/>
                  <a:pt x="49" y="21"/>
                  <a:pt x="48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9" y="21"/>
                  <a:pt x="60" y="26"/>
                  <a:pt x="60" y="30"/>
                </a:cubicBezTo>
                <a:lnTo>
                  <a:pt x="50" y="30"/>
                </a:lnTo>
                <a:close/>
                <a:moveTo>
                  <a:pt x="54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3" y="7"/>
                  <a:pt x="41" y="5"/>
                </a:cubicBezTo>
                <a:cubicBezTo>
                  <a:pt x="46" y="6"/>
                  <a:pt x="51" y="10"/>
                  <a:pt x="54" y="14"/>
                </a:cubicBezTo>
                <a:close/>
                <a:moveTo>
                  <a:pt x="23" y="5"/>
                </a:moveTo>
                <a:cubicBezTo>
                  <a:pt x="21" y="7"/>
                  <a:pt x="19" y="10"/>
                  <a:pt x="1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10"/>
                  <a:pt x="18" y="6"/>
                  <a:pt x="23" y="5"/>
                </a:cubicBezTo>
                <a:close/>
                <a:moveTo>
                  <a:pt x="10" y="50"/>
                </a:moveTo>
                <a:cubicBezTo>
                  <a:pt x="17" y="50"/>
                  <a:pt x="17" y="50"/>
                  <a:pt x="17" y="50"/>
                </a:cubicBezTo>
                <a:cubicBezTo>
                  <a:pt x="19" y="53"/>
                  <a:pt x="21" y="56"/>
                  <a:pt x="23" y="59"/>
                </a:cubicBezTo>
                <a:cubicBezTo>
                  <a:pt x="18" y="57"/>
                  <a:pt x="13" y="54"/>
                  <a:pt x="10" y="50"/>
                </a:cubicBezTo>
                <a:close/>
                <a:moveTo>
                  <a:pt x="41" y="59"/>
                </a:moveTo>
                <a:cubicBezTo>
                  <a:pt x="43" y="56"/>
                  <a:pt x="45" y="53"/>
                  <a:pt x="47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1" y="54"/>
                  <a:pt x="46" y="57"/>
                  <a:pt x="41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th-TH" sz="1633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</a:endParaRPr>
          </a:p>
        </p:txBody>
      </p:sp>
      <p:sp>
        <p:nvSpPr>
          <p:cNvPr id="45" name="Freeform 134">
            <a:extLst>
              <a:ext uri="{FF2B5EF4-FFF2-40B4-BE49-F238E27FC236}">
                <a16:creationId xmlns:a16="http://schemas.microsoft.com/office/drawing/2014/main" id="{C156CD56-2E09-4816-AE57-1E96E92AE672}"/>
              </a:ext>
            </a:extLst>
          </p:cNvPr>
          <p:cNvSpPr>
            <a:spLocks noEditPoints="1"/>
          </p:cNvSpPr>
          <p:nvPr/>
        </p:nvSpPr>
        <p:spPr bwMode="auto">
          <a:xfrm>
            <a:off x="585745" y="1003981"/>
            <a:ext cx="597575" cy="581714"/>
          </a:xfrm>
          <a:custGeom>
            <a:avLst/>
            <a:gdLst>
              <a:gd name="T0" fmla="*/ 64 w 64"/>
              <a:gd name="T1" fmla="*/ 32 h 64"/>
              <a:gd name="T2" fmla="*/ 5 w 64"/>
              <a:gd name="T3" fmla="*/ 15 h 64"/>
              <a:gd name="T4" fmla="*/ 0 w 64"/>
              <a:gd name="T5" fmla="*/ 32 h 64"/>
              <a:gd name="T6" fmla="*/ 0 w 64"/>
              <a:gd name="T7" fmla="*/ 32 h 64"/>
              <a:gd name="T8" fmla="*/ 5 w 64"/>
              <a:gd name="T9" fmla="*/ 49 h 64"/>
              <a:gd name="T10" fmla="*/ 32 w 64"/>
              <a:gd name="T11" fmla="*/ 64 h 64"/>
              <a:gd name="T12" fmla="*/ 64 w 64"/>
              <a:gd name="T13" fmla="*/ 32 h 64"/>
              <a:gd name="T14" fmla="*/ 48 w 64"/>
              <a:gd name="T15" fmla="*/ 46 h 64"/>
              <a:gd name="T16" fmla="*/ 60 w 64"/>
              <a:gd name="T17" fmla="*/ 33 h 64"/>
              <a:gd name="T18" fmla="*/ 3 w 64"/>
              <a:gd name="T19" fmla="*/ 33 h 64"/>
              <a:gd name="T20" fmla="*/ 16 w 64"/>
              <a:gd name="T21" fmla="*/ 46 h 64"/>
              <a:gd name="T22" fmla="*/ 3 w 64"/>
              <a:gd name="T23" fmla="*/ 33 h 64"/>
              <a:gd name="T24" fmla="*/ 16 w 64"/>
              <a:gd name="T25" fmla="*/ 17 h 64"/>
              <a:gd name="T26" fmla="*/ 3 w 64"/>
              <a:gd name="T27" fmla="*/ 30 h 64"/>
              <a:gd name="T28" fmla="*/ 34 w 64"/>
              <a:gd name="T29" fmla="*/ 14 h 64"/>
              <a:gd name="T30" fmla="*/ 34 w 64"/>
              <a:gd name="T31" fmla="*/ 4 h 64"/>
              <a:gd name="T32" fmla="*/ 43 w 64"/>
              <a:gd name="T33" fmla="*/ 14 h 64"/>
              <a:gd name="T34" fmla="*/ 44 w 64"/>
              <a:gd name="T35" fmla="*/ 17 h 64"/>
              <a:gd name="T36" fmla="*/ 34 w 64"/>
              <a:gd name="T37" fmla="*/ 30 h 64"/>
              <a:gd name="T38" fmla="*/ 44 w 64"/>
              <a:gd name="T39" fmla="*/ 17 h 64"/>
              <a:gd name="T40" fmla="*/ 29 w 64"/>
              <a:gd name="T41" fmla="*/ 4 h 64"/>
              <a:gd name="T42" fmla="*/ 30 w 64"/>
              <a:gd name="T43" fmla="*/ 3 h 64"/>
              <a:gd name="T44" fmla="*/ 21 w 64"/>
              <a:gd name="T45" fmla="*/ 14 h 64"/>
              <a:gd name="T46" fmla="*/ 30 w 64"/>
              <a:gd name="T47" fmla="*/ 17 h 64"/>
              <a:gd name="T48" fmla="*/ 17 w 64"/>
              <a:gd name="T49" fmla="*/ 30 h 64"/>
              <a:gd name="T50" fmla="*/ 30 w 64"/>
              <a:gd name="T51" fmla="*/ 17 h 64"/>
              <a:gd name="T52" fmla="*/ 30 w 64"/>
              <a:gd name="T53" fmla="*/ 33 h 64"/>
              <a:gd name="T54" fmla="*/ 20 w 64"/>
              <a:gd name="T55" fmla="*/ 46 h 64"/>
              <a:gd name="T56" fmla="*/ 30 w 64"/>
              <a:gd name="T57" fmla="*/ 50 h 64"/>
              <a:gd name="T58" fmla="*/ 28 w 64"/>
              <a:gd name="T59" fmla="*/ 60 h 64"/>
              <a:gd name="T60" fmla="*/ 30 w 64"/>
              <a:gd name="T61" fmla="*/ 50 h 64"/>
              <a:gd name="T62" fmla="*/ 34 w 64"/>
              <a:gd name="T63" fmla="*/ 60 h 64"/>
              <a:gd name="T64" fmla="*/ 34 w 64"/>
              <a:gd name="T65" fmla="*/ 50 h 64"/>
              <a:gd name="T66" fmla="*/ 36 w 64"/>
              <a:gd name="T67" fmla="*/ 60 h 64"/>
              <a:gd name="T68" fmla="*/ 34 w 64"/>
              <a:gd name="T69" fmla="*/ 33 h 64"/>
              <a:gd name="T70" fmla="*/ 44 w 64"/>
              <a:gd name="T71" fmla="*/ 46 h 64"/>
              <a:gd name="T72" fmla="*/ 50 w 64"/>
              <a:gd name="T73" fmla="*/ 30 h 64"/>
              <a:gd name="T74" fmla="*/ 57 w 64"/>
              <a:gd name="T75" fmla="*/ 17 h 64"/>
              <a:gd name="T76" fmla="*/ 50 w 64"/>
              <a:gd name="T77" fmla="*/ 30 h 64"/>
              <a:gd name="T78" fmla="*/ 47 w 64"/>
              <a:gd name="T79" fmla="*/ 14 h 64"/>
              <a:gd name="T80" fmla="*/ 54 w 64"/>
              <a:gd name="T81" fmla="*/ 14 h 64"/>
              <a:gd name="T82" fmla="*/ 17 w 64"/>
              <a:gd name="T83" fmla="*/ 14 h 64"/>
              <a:gd name="T84" fmla="*/ 23 w 64"/>
              <a:gd name="T85" fmla="*/ 5 h 64"/>
              <a:gd name="T86" fmla="*/ 17 w 64"/>
              <a:gd name="T87" fmla="*/ 50 h 64"/>
              <a:gd name="T88" fmla="*/ 10 w 64"/>
              <a:gd name="T89" fmla="*/ 50 h 64"/>
              <a:gd name="T90" fmla="*/ 47 w 64"/>
              <a:gd name="T91" fmla="*/ 50 h 64"/>
              <a:gd name="T92" fmla="*/ 41 w 64"/>
              <a:gd name="T9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21" y="0"/>
                  <a:pt x="11" y="6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4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11" y="58"/>
                  <a:pt x="21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57" y="46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2"/>
                  <a:pt x="50" y="38"/>
                  <a:pt x="5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8"/>
                  <a:pt x="59" y="43"/>
                  <a:pt x="57" y="46"/>
                </a:cubicBezTo>
                <a:close/>
                <a:moveTo>
                  <a:pt x="3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38"/>
                  <a:pt x="15" y="42"/>
                  <a:pt x="1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5" y="43"/>
                  <a:pt x="4" y="38"/>
                  <a:pt x="3" y="33"/>
                </a:cubicBezTo>
                <a:close/>
                <a:moveTo>
                  <a:pt x="7" y="17"/>
                </a:moveTo>
                <a:cubicBezTo>
                  <a:pt x="16" y="17"/>
                  <a:pt x="16" y="17"/>
                  <a:pt x="16" y="17"/>
                </a:cubicBezTo>
                <a:cubicBezTo>
                  <a:pt x="15" y="21"/>
                  <a:pt x="14" y="26"/>
                  <a:pt x="14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26"/>
                  <a:pt x="5" y="21"/>
                  <a:pt x="7" y="17"/>
                </a:cubicBezTo>
                <a:close/>
                <a:moveTo>
                  <a:pt x="34" y="14"/>
                </a:move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8" y="6"/>
                  <a:pt x="41" y="9"/>
                  <a:pt x="43" y="14"/>
                </a:cubicBezTo>
                <a:lnTo>
                  <a:pt x="34" y="14"/>
                </a:lnTo>
                <a:close/>
                <a:moveTo>
                  <a:pt x="44" y="17"/>
                </a:moveTo>
                <a:cubicBezTo>
                  <a:pt x="46" y="21"/>
                  <a:pt x="46" y="26"/>
                  <a:pt x="46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17"/>
                  <a:pt x="34" y="17"/>
                  <a:pt x="34" y="17"/>
                </a:cubicBezTo>
                <a:lnTo>
                  <a:pt x="44" y="17"/>
                </a:ln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14"/>
                  <a:pt x="30" y="14"/>
                  <a:pt x="3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3" y="9"/>
                  <a:pt x="26" y="6"/>
                  <a:pt x="29" y="4"/>
                </a:cubicBezTo>
                <a:close/>
                <a:moveTo>
                  <a:pt x="30" y="17"/>
                </a:moveTo>
                <a:cubicBezTo>
                  <a:pt x="30" y="30"/>
                  <a:pt x="30" y="30"/>
                  <a:pt x="30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8" y="26"/>
                  <a:pt x="18" y="21"/>
                  <a:pt x="20" y="17"/>
                </a:cubicBezTo>
                <a:lnTo>
                  <a:pt x="30" y="17"/>
                </a:lnTo>
                <a:close/>
                <a:moveTo>
                  <a:pt x="17" y="33"/>
                </a:moveTo>
                <a:cubicBezTo>
                  <a:pt x="30" y="33"/>
                  <a:pt x="30" y="33"/>
                  <a:pt x="30" y="33"/>
                </a:cubicBezTo>
                <a:cubicBezTo>
                  <a:pt x="30" y="46"/>
                  <a:pt x="30" y="46"/>
                  <a:pt x="3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8" y="43"/>
                  <a:pt x="18" y="38"/>
                  <a:pt x="17" y="33"/>
                </a:cubicBezTo>
                <a:close/>
                <a:moveTo>
                  <a:pt x="30" y="5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5" y="58"/>
                  <a:pt x="23" y="54"/>
                  <a:pt x="21" y="50"/>
                </a:cubicBezTo>
                <a:lnTo>
                  <a:pt x="30" y="50"/>
                </a:lnTo>
                <a:close/>
                <a:moveTo>
                  <a:pt x="36" y="60"/>
                </a:moveTo>
                <a:cubicBezTo>
                  <a:pt x="35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50"/>
                  <a:pt x="34" y="50"/>
                  <a:pt x="34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4"/>
                  <a:pt x="39" y="58"/>
                  <a:pt x="36" y="60"/>
                </a:cubicBezTo>
                <a:close/>
                <a:moveTo>
                  <a:pt x="34" y="46"/>
                </a:moveTo>
                <a:cubicBezTo>
                  <a:pt x="34" y="33"/>
                  <a:pt x="34" y="33"/>
                  <a:pt x="34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8"/>
                  <a:pt x="46" y="43"/>
                  <a:pt x="44" y="46"/>
                </a:cubicBezTo>
                <a:lnTo>
                  <a:pt x="34" y="46"/>
                </a:lnTo>
                <a:close/>
                <a:moveTo>
                  <a:pt x="50" y="30"/>
                </a:moveTo>
                <a:cubicBezTo>
                  <a:pt x="50" y="26"/>
                  <a:pt x="49" y="21"/>
                  <a:pt x="48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9" y="21"/>
                  <a:pt x="60" y="26"/>
                  <a:pt x="60" y="30"/>
                </a:cubicBezTo>
                <a:lnTo>
                  <a:pt x="50" y="30"/>
                </a:lnTo>
                <a:close/>
                <a:moveTo>
                  <a:pt x="54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3" y="7"/>
                  <a:pt x="41" y="5"/>
                </a:cubicBezTo>
                <a:cubicBezTo>
                  <a:pt x="46" y="6"/>
                  <a:pt x="51" y="10"/>
                  <a:pt x="54" y="14"/>
                </a:cubicBezTo>
                <a:close/>
                <a:moveTo>
                  <a:pt x="23" y="5"/>
                </a:moveTo>
                <a:cubicBezTo>
                  <a:pt x="21" y="7"/>
                  <a:pt x="19" y="10"/>
                  <a:pt x="1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10"/>
                  <a:pt x="18" y="6"/>
                  <a:pt x="23" y="5"/>
                </a:cubicBezTo>
                <a:close/>
                <a:moveTo>
                  <a:pt x="10" y="50"/>
                </a:moveTo>
                <a:cubicBezTo>
                  <a:pt x="17" y="50"/>
                  <a:pt x="17" y="50"/>
                  <a:pt x="17" y="50"/>
                </a:cubicBezTo>
                <a:cubicBezTo>
                  <a:pt x="19" y="53"/>
                  <a:pt x="21" y="56"/>
                  <a:pt x="23" y="59"/>
                </a:cubicBezTo>
                <a:cubicBezTo>
                  <a:pt x="18" y="57"/>
                  <a:pt x="13" y="54"/>
                  <a:pt x="10" y="50"/>
                </a:cubicBezTo>
                <a:close/>
                <a:moveTo>
                  <a:pt x="41" y="59"/>
                </a:moveTo>
                <a:cubicBezTo>
                  <a:pt x="43" y="56"/>
                  <a:pt x="45" y="53"/>
                  <a:pt x="47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1" y="54"/>
                  <a:pt x="46" y="57"/>
                  <a:pt x="41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th-TH" sz="1633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ACC147A-9CA5-CD7E-4165-5A862EA1906E}"/>
              </a:ext>
            </a:extLst>
          </p:cNvPr>
          <p:cNvGrpSpPr/>
          <p:nvPr/>
        </p:nvGrpSpPr>
        <p:grpSpPr>
          <a:xfrm>
            <a:off x="1224120" y="2319977"/>
            <a:ext cx="10005025" cy="1781123"/>
            <a:chOff x="1217273" y="1500677"/>
            <a:chExt cx="10005025" cy="1781123"/>
          </a:xfrm>
        </p:grpSpPr>
        <p:grpSp>
          <p:nvGrpSpPr>
            <p:cNvPr id="3" name="Group 12">
              <a:extLst>
                <a:ext uri="{FF2B5EF4-FFF2-40B4-BE49-F238E27FC236}">
                  <a16:creationId xmlns:a16="http://schemas.microsoft.com/office/drawing/2014/main" id="{6300D792-EA04-F94D-5C36-FC071FC2ADAC}"/>
                </a:ext>
              </a:extLst>
            </p:cNvPr>
            <p:cNvGrpSpPr/>
            <p:nvPr/>
          </p:nvGrpSpPr>
          <p:grpSpPr bwMode="auto">
            <a:xfrm>
              <a:off x="3963098" y="2047666"/>
              <a:ext cx="800581" cy="795876"/>
              <a:chOff x="2597149" y="1689100"/>
              <a:chExt cx="787400" cy="787400"/>
            </a:xfrm>
          </p:grpSpPr>
          <p:grpSp>
            <p:nvGrpSpPr>
              <p:cNvPr id="81" name="Group 13">
                <a:extLst>
                  <a:ext uri="{FF2B5EF4-FFF2-40B4-BE49-F238E27FC236}">
                    <a16:creationId xmlns:a16="http://schemas.microsoft.com/office/drawing/2014/main" id="{DB6D6945-B329-8DF8-D6CD-D3046A6C6CC4}"/>
                  </a:ext>
                </a:extLst>
              </p:cNvPr>
              <p:cNvGrpSpPr/>
              <p:nvPr/>
            </p:nvGrpSpPr>
            <p:grpSpPr bwMode="auto">
              <a:xfrm>
                <a:off x="2597149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83" name="Oval 15">
                  <a:extLst>
                    <a:ext uri="{FF2B5EF4-FFF2-40B4-BE49-F238E27FC236}">
                      <a16:creationId xmlns:a16="http://schemas.microsoft.com/office/drawing/2014/main" id="{55621F1F-9217-37D0-A1F0-028D15953FF4}"/>
                    </a:ext>
                  </a:extLst>
                </p:cNvPr>
                <p:cNvSpPr/>
                <p:nvPr/>
              </p:nvSpPr>
              <p:spPr bwMode="auto"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B6B82B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>
                    <a:cs typeface="+mn-ea"/>
                  </a:endParaRPr>
                </a:p>
              </p:txBody>
            </p:sp>
            <p:sp>
              <p:nvSpPr>
                <p:cNvPr id="84" name="Oval 16">
                  <a:extLst>
                    <a:ext uri="{FF2B5EF4-FFF2-40B4-BE49-F238E27FC236}">
                      <a16:creationId xmlns:a16="http://schemas.microsoft.com/office/drawing/2014/main" id="{D241F993-4887-326B-2B6E-E75E208F2B9E}"/>
                    </a:ext>
                  </a:extLst>
                </p:cNvPr>
                <p:cNvSpPr/>
                <p:nvPr/>
              </p:nvSpPr>
              <p:spPr bwMode="auto"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rgbClr val="B6B82B"/>
                </a:solidFill>
                <a:ln>
                  <a:solidFill>
                    <a:srgbClr val="B6B82B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>
                    <a:cs typeface="+mn-ea"/>
                  </a:endParaRPr>
                </a:p>
              </p:txBody>
            </p:sp>
          </p:grpSp>
          <p:sp>
            <p:nvSpPr>
              <p:cNvPr id="82" name="Freeform: Shape 14">
                <a:extLst>
                  <a:ext uri="{FF2B5EF4-FFF2-40B4-BE49-F238E27FC236}">
                    <a16:creationId xmlns:a16="http://schemas.microsoft.com/office/drawing/2014/main" id="{B5B03DC7-4A5A-0AFE-7EEE-5343F868C763}"/>
                  </a:ext>
                </a:extLst>
              </p:cNvPr>
              <p:cNvSpPr/>
              <p:nvPr/>
            </p:nvSpPr>
            <p:spPr bwMode="auto">
              <a:xfrm>
                <a:off x="2847775" y="1970605"/>
                <a:ext cx="286150" cy="224390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 extrusionOk="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cs typeface="+mn-ea"/>
                </a:endParaRPr>
              </a:p>
            </p:txBody>
          </p:sp>
        </p:grpSp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id="{01698E2A-65AE-6F1B-DB5E-B0DB02B24302}"/>
                </a:ext>
              </a:extLst>
            </p:cNvPr>
            <p:cNvGrpSpPr/>
            <p:nvPr/>
          </p:nvGrpSpPr>
          <p:grpSpPr bwMode="auto">
            <a:xfrm>
              <a:off x="9612779" y="1679714"/>
              <a:ext cx="800581" cy="790336"/>
              <a:chOff x="4178300" y="1689100"/>
              <a:chExt cx="787400" cy="787400"/>
            </a:xfrm>
          </p:grpSpPr>
          <p:grpSp>
            <p:nvGrpSpPr>
              <p:cNvPr id="77" name="Group 22">
                <a:extLst>
                  <a:ext uri="{FF2B5EF4-FFF2-40B4-BE49-F238E27FC236}">
                    <a16:creationId xmlns:a16="http://schemas.microsoft.com/office/drawing/2014/main" id="{3C8A3143-E6E7-19FB-1D4D-EEF0F8399EC6}"/>
                  </a:ext>
                </a:extLst>
              </p:cNvPr>
              <p:cNvGrpSpPr/>
              <p:nvPr/>
            </p:nvGrpSpPr>
            <p:grpSpPr bwMode="auto">
              <a:xfrm>
                <a:off x="41783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79" name="Oval 24">
                  <a:extLst>
                    <a:ext uri="{FF2B5EF4-FFF2-40B4-BE49-F238E27FC236}">
                      <a16:creationId xmlns:a16="http://schemas.microsoft.com/office/drawing/2014/main" id="{58B37183-32F8-2381-BCC1-04049218D20F}"/>
                    </a:ext>
                  </a:extLst>
                </p:cNvPr>
                <p:cNvSpPr/>
                <p:nvPr/>
              </p:nvSpPr>
              <p:spPr bwMode="auto"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>
                    <a:cs typeface="+mn-ea"/>
                  </a:endParaRPr>
                </a:p>
              </p:txBody>
            </p:sp>
            <p:sp>
              <p:nvSpPr>
                <p:cNvPr id="80" name="Oval 25">
                  <a:extLst>
                    <a:ext uri="{FF2B5EF4-FFF2-40B4-BE49-F238E27FC236}">
                      <a16:creationId xmlns:a16="http://schemas.microsoft.com/office/drawing/2014/main" id="{464CC286-7BF6-F7B4-446E-8BC170224F07}"/>
                    </a:ext>
                  </a:extLst>
                </p:cNvPr>
                <p:cNvSpPr/>
                <p:nvPr/>
              </p:nvSpPr>
              <p:spPr bwMode="auto"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>
                    <a:cs typeface="+mn-ea"/>
                  </a:endParaRPr>
                </a:p>
              </p:txBody>
            </p:sp>
          </p:grpSp>
          <p:sp>
            <p:nvSpPr>
              <p:cNvPr id="78" name="Freeform: Shape 23">
                <a:extLst>
                  <a:ext uri="{FF2B5EF4-FFF2-40B4-BE49-F238E27FC236}">
                    <a16:creationId xmlns:a16="http://schemas.microsoft.com/office/drawing/2014/main" id="{F1B282F7-3373-AFAB-03E3-6F8DDE6672A0}"/>
                  </a:ext>
                </a:extLst>
              </p:cNvPr>
              <p:cNvSpPr/>
              <p:nvPr/>
            </p:nvSpPr>
            <p:spPr bwMode="auto">
              <a:xfrm>
                <a:off x="4429954" y="1979868"/>
                <a:ext cx="284092" cy="205864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 extrusionOk="0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cs typeface="+mn-ea"/>
                </a:endParaRPr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8211E9B4-B6B2-ABC6-E9A4-25C13ACB2C00}"/>
                </a:ext>
              </a:extLst>
            </p:cNvPr>
            <p:cNvGrpSpPr/>
            <p:nvPr/>
          </p:nvGrpSpPr>
          <p:grpSpPr bwMode="auto">
            <a:xfrm>
              <a:off x="1503925" y="1719747"/>
              <a:ext cx="800581" cy="790337"/>
              <a:chOff x="5759450" y="1689100"/>
              <a:chExt cx="787400" cy="787400"/>
            </a:xfrm>
          </p:grpSpPr>
          <p:grpSp>
            <p:nvGrpSpPr>
              <p:cNvPr id="73" name="Group 31">
                <a:extLst>
                  <a:ext uri="{FF2B5EF4-FFF2-40B4-BE49-F238E27FC236}">
                    <a16:creationId xmlns:a16="http://schemas.microsoft.com/office/drawing/2014/main" id="{523727BE-6F21-2935-7E9B-FB4B97E44E97}"/>
                  </a:ext>
                </a:extLst>
              </p:cNvPr>
              <p:cNvGrpSpPr/>
              <p:nvPr/>
            </p:nvGrpSpPr>
            <p:grpSpPr bwMode="auto">
              <a:xfrm>
                <a:off x="575945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75" name="Oval 33">
                  <a:extLst>
                    <a:ext uri="{FF2B5EF4-FFF2-40B4-BE49-F238E27FC236}">
                      <a16:creationId xmlns:a16="http://schemas.microsoft.com/office/drawing/2014/main" id="{490C059E-57B3-A7B7-7145-8156216F2D05}"/>
                    </a:ext>
                  </a:extLst>
                </p:cNvPr>
                <p:cNvSpPr/>
                <p:nvPr/>
              </p:nvSpPr>
              <p:spPr bwMode="auto"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>
                    <a:cs typeface="+mn-ea"/>
                  </a:endParaRPr>
                </a:p>
              </p:txBody>
            </p:sp>
            <p:sp>
              <p:nvSpPr>
                <p:cNvPr id="76" name="Oval 34">
                  <a:extLst>
                    <a:ext uri="{FF2B5EF4-FFF2-40B4-BE49-F238E27FC236}">
                      <a16:creationId xmlns:a16="http://schemas.microsoft.com/office/drawing/2014/main" id="{A24B5A12-0BF2-A6A6-02EB-3B9D7849AE4A}"/>
                    </a:ext>
                  </a:extLst>
                </p:cNvPr>
                <p:cNvSpPr/>
                <p:nvPr/>
              </p:nvSpPr>
              <p:spPr bwMode="auto"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>
                    <a:cs typeface="+mn-ea"/>
                  </a:endParaRPr>
                </a:p>
              </p:txBody>
            </p:sp>
          </p:grpSp>
          <p:sp>
            <p:nvSpPr>
              <p:cNvPr id="74" name="Freeform: Shape 32">
                <a:extLst>
                  <a:ext uri="{FF2B5EF4-FFF2-40B4-BE49-F238E27FC236}">
                    <a16:creationId xmlns:a16="http://schemas.microsoft.com/office/drawing/2014/main" id="{6D127DFD-9D55-E2E3-A58D-7C386A35DDA4}"/>
                  </a:ext>
                </a:extLst>
              </p:cNvPr>
              <p:cNvSpPr/>
              <p:nvPr/>
            </p:nvSpPr>
            <p:spPr bwMode="auto">
              <a:xfrm>
                <a:off x="6030661" y="1960311"/>
                <a:ext cx="244978" cy="244978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 extrusionOk="0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cs typeface="+mn-ea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7FDAED9-FFE3-AE4B-F906-42778C12CFA7}"/>
                </a:ext>
              </a:extLst>
            </p:cNvPr>
            <p:cNvGrpSpPr/>
            <p:nvPr/>
          </p:nvGrpSpPr>
          <p:grpSpPr bwMode="auto">
            <a:xfrm>
              <a:off x="6712058" y="2049275"/>
              <a:ext cx="800581" cy="790337"/>
              <a:chOff x="4848336" y="2124978"/>
              <a:chExt cx="1049867" cy="1049867"/>
            </a:xfrm>
          </p:grpSpPr>
          <p:pic>
            <p:nvPicPr>
              <p:cNvPr id="71" name="Picture 4" descr="https://it-vector38.ru/wp-content/uploads/2020/09/consulting-icon-3-1080x1080-1.png">
                <a:extLst>
                  <a:ext uri="{FF2B5EF4-FFF2-40B4-BE49-F238E27FC236}">
                    <a16:creationId xmlns:a16="http://schemas.microsoft.com/office/drawing/2014/main" id="{8057DC50-3305-6505-7E08-9F416F68E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7030A0">
                    <a:tint val="45000"/>
                    <a:satMod val="400000"/>
                  </a:srgbClr>
                </a:duotone>
              </a:blip>
              <a:stretch/>
            </p:blipFill>
            <p:spPr bwMode="auto">
              <a:xfrm>
                <a:off x="4997046" y="2286176"/>
                <a:ext cx="753040" cy="753040"/>
              </a:xfrm>
              <a:prstGeom prst="rect">
                <a:avLst/>
              </a:prstGeom>
              <a:noFill/>
            </p:spPr>
          </p:pic>
          <p:sp>
            <p:nvSpPr>
              <p:cNvPr id="72" name="Oval 33">
                <a:extLst>
                  <a:ext uri="{FF2B5EF4-FFF2-40B4-BE49-F238E27FC236}">
                    <a16:creationId xmlns:a16="http://schemas.microsoft.com/office/drawing/2014/main" id="{FDC57888-3424-2852-3D9E-ED920BB5C660}"/>
                  </a:ext>
                </a:extLst>
              </p:cNvPr>
              <p:cNvSpPr/>
              <p:nvPr/>
            </p:nvSpPr>
            <p:spPr bwMode="auto">
              <a:xfrm>
                <a:off x="4848336" y="2124978"/>
                <a:ext cx="1049867" cy="1049867"/>
              </a:xfrm>
              <a:prstGeom prst="ellipse">
                <a:avLst/>
              </a:prstGeom>
              <a:noFill/>
              <a:ln>
                <a:solidFill>
                  <a:srgbClr val="600B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cs typeface="+mn-ea"/>
                </a:endParaRPr>
              </a:p>
            </p:txBody>
          </p:sp>
        </p:grpSp>
        <p:sp>
          <p:nvSpPr>
            <p:cNvPr id="10" name="TextBox 52">
              <a:extLst>
                <a:ext uri="{FF2B5EF4-FFF2-40B4-BE49-F238E27FC236}">
                  <a16:creationId xmlns:a16="http://schemas.microsoft.com/office/drawing/2014/main" id="{E4C2F474-A3F5-37CF-553E-F166ADF3A1D2}"/>
                </a:ext>
              </a:extLst>
            </p:cNvPr>
            <p:cNvSpPr txBox="1"/>
            <p:nvPr/>
          </p:nvSpPr>
          <p:spPr bwMode="auto">
            <a:xfrm>
              <a:off x="3541014" y="2801700"/>
              <a:ext cx="1632628" cy="467931"/>
            </a:xfrm>
            <a:prstGeom prst="rect">
              <a:avLst/>
            </a:prstGeom>
            <a:noFill/>
          </p:spPr>
          <p:txBody>
            <a:bodyPr wrap="none" lIns="36000" tIns="36000" rIns="36000" bIns="36000" anchor="ctr" anchorCtr="1">
              <a:normAutofit/>
            </a:bodyPr>
            <a:lstStyle/>
            <a:p>
              <a:pPr algn="ctr">
                <a:defRPr/>
              </a:pPr>
              <a:r>
                <a:rPr lang="ru-RU" sz="1300" b="1" dirty="0">
                  <a:solidFill>
                    <a:srgbClr val="B6B82B"/>
                  </a:solidFill>
                  <a:latin typeface="Arial"/>
                  <a:cs typeface="Arial"/>
                </a:rPr>
                <a:t>Контактный центр</a:t>
              </a:r>
              <a:endParaRPr lang="zh-CN" sz="1300" b="1" dirty="0">
                <a:solidFill>
                  <a:srgbClr val="B6B82B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58">
              <a:extLst>
                <a:ext uri="{FF2B5EF4-FFF2-40B4-BE49-F238E27FC236}">
                  <a16:creationId xmlns:a16="http://schemas.microsoft.com/office/drawing/2014/main" id="{CD04DAF0-3695-360A-D329-9797084A8FA1}"/>
                </a:ext>
              </a:extLst>
            </p:cNvPr>
            <p:cNvSpPr txBox="1"/>
            <p:nvPr/>
          </p:nvSpPr>
          <p:spPr bwMode="auto">
            <a:xfrm>
              <a:off x="1217273" y="2543747"/>
              <a:ext cx="1632628" cy="566890"/>
            </a:xfrm>
            <a:prstGeom prst="rect">
              <a:avLst/>
            </a:prstGeom>
            <a:noFill/>
          </p:spPr>
          <p:txBody>
            <a:bodyPr wrap="none" lIns="36000" tIns="36000" rIns="36000" bIns="36000" anchor="ctr" anchorCtr="1">
              <a:normAutofit fontScale="92500" lnSpcReduction="10000"/>
            </a:bodyPr>
            <a:lstStyle/>
            <a:p>
              <a:pPr algn="ctr">
                <a:defRPr/>
              </a:pPr>
              <a:r>
                <a:rPr lang="ru-RU" sz="1300" b="1" dirty="0">
                  <a:solidFill>
                    <a:schemeClr val="accent4">
                      <a:lumMod val="100000"/>
                    </a:schemeClr>
                  </a:solidFill>
                  <a:latin typeface="Arial"/>
                  <a:cs typeface="Arial"/>
                </a:rPr>
                <a:t>Интерактивные сервисы</a:t>
              </a:r>
              <a:endParaRPr dirty="0"/>
            </a:p>
            <a:p>
              <a:pPr algn="ctr">
                <a:defRPr/>
              </a:pPr>
              <a:r>
                <a:rPr lang="ru-RU" sz="1300" b="1" dirty="0">
                  <a:solidFill>
                    <a:schemeClr val="accent4">
                      <a:lumMod val="100000"/>
                    </a:schemeClr>
                  </a:solidFill>
                  <a:latin typeface="Arial"/>
                  <a:cs typeface="Arial"/>
                </a:rPr>
                <a:t>(электронная почта, соц. сети,</a:t>
              </a:r>
              <a:endParaRPr dirty="0"/>
            </a:p>
            <a:p>
              <a:pPr algn="ctr">
                <a:defRPr/>
              </a:pPr>
              <a:r>
                <a:rPr lang="ru-RU" sz="1300" b="1" dirty="0">
                  <a:solidFill>
                    <a:schemeClr val="accent4">
                      <a:lumMod val="100000"/>
                    </a:schemeClr>
                  </a:solidFill>
                  <a:latin typeface="Arial"/>
                  <a:cs typeface="Arial"/>
                </a:rPr>
                <a:t>сайт, ГИС ЖКХ)</a:t>
              </a:r>
              <a:endParaRPr dirty="0"/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B602395D-42FB-401A-0551-123142EF82EE}"/>
                </a:ext>
              </a:extLst>
            </p:cNvPr>
            <p:cNvSpPr txBox="1"/>
            <p:nvPr/>
          </p:nvSpPr>
          <p:spPr bwMode="auto">
            <a:xfrm>
              <a:off x="6307623" y="2813869"/>
              <a:ext cx="1632628" cy="467931"/>
            </a:xfrm>
            <a:prstGeom prst="rect">
              <a:avLst/>
            </a:prstGeom>
            <a:noFill/>
          </p:spPr>
          <p:txBody>
            <a:bodyPr wrap="none" lIns="36000" tIns="36000" rIns="36000" bIns="36000" anchor="ctr" anchorCtr="1">
              <a:normAutofit/>
            </a:bodyPr>
            <a:lstStyle/>
            <a:p>
              <a:pPr algn="ctr">
                <a:defRPr/>
              </a:pPr>
              <a:r>
                <a:rPr lang="ru-RU" sz="1300" b="1">
                  <a:solidFill>
                    <a:srgbClr val="782961"/>
                  </a:solidFill>
                  <a:latin typeface="Arial"/>
                  <a:cs typeface="Arial"/>
                </a:rPr>
                <a:t>Очное обслуживание</a:t>
              </a:r>
              <a:endParaRPr lang="zh-CN" sz="1300" b="1">
                <a:solidFill>
                  <a:srgbClr val="782961"/>
                </a:solidFill>
                <a:latin typeface="Arial"/>
                <a:cs typeface="Arial"/>
              </a:endParaRPr>
            </a:p>
          </p:txBody>
        </p:sp>
        <p:sp>
          <p:nvSpPr>
            <p:cNvPr id="29" name="TextBox 55">
              <a:extLst>
                <a:ext uri="{FF2B5EF4-FFF2-40B4-BE49-F238E27FC236}">
                  <a16:creationId xmlns:a16="http://schemas.microsoft.com/office/drawing/2014/main" id="{7D3B7CBF-36D3-38E9-8B82-652A616DF417}"/>
                </a:ext>
              </a:extLst>
            </p:cNvPr>
            <p:cNvSpPr txBox="1"/>
            <p:nvPr/>
          </p:nvSpPr>
          <p:spPr bwMode="auto">
            <a:xfrm>
              <a:off x="8803838" y="2507935"/>
              <a:ext cx="2418460" cy="543153"/>
            </a:xfrm>
            <a:prstGeom prst="rect">
              <a:avLst/>
            </a:prstGeom>
            <a:noFill/>
          </p:spPr>
          <p:txBody>
            <a:bodyPr wrap="none" lIns="36000" tIns="36000" rIns="36000" bIns="36000" anchor="ctr" anchorCtr="1">
              <a:no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Прочие </a:t>
              </a:r>
              <a:endParaRPr dirty="0"/>
            </a:p>
            <a:p>
              <a:pPr algn="ctr">
                <a:defRPr/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(Инцидент, Уфа теплая и т.д.)</a:t>
              </a:r>
              <a:endParaRPr lang="zh-CN" sz="2000" b="1" dirty="0">
                <a:solidFill>
                  <a:schemeClr val="bg1">
                    <a:lumMod val="50000"/>
                  </a:schemeClr>
                </a:solidFill>
                <a:latin typeface="Bahnschrift SemiLight"/>
                <a:cs typeface="+mn-ea"/>
              </a:endParaRPr>
            </a:p>
          </p:txBody>
        </p: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17969FED-1808-C900-433A-B96862DA370C}"/>
                </a:ext>
              </a:extLst>
            </p:cNvPr>
            <p:cNvCxnSpPr>
              <a:cxnSpLocks/>
              <a:stCxn id="83" idx="0"/>
            </p:cNvCxnSpPr>
            <p:nvPr/>
          </p:nvCxnSpPr>
          <p:spPr bwMode="auto">
            <a:xfrm flipV="1">
              <a:off x="4363389" y="1511983"/>
              <a:ext cx="1293165" cy="535684"/>
            </a:xfrm>
            <a:prstGeom prst="straightConnector1">
              <a:avLst/>
            </a:prstGeom>
            <a:ln w="19050">
              <a:solidFill>
                <a:srgbClr val="B6B82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E94AB7AA-4D85-B0A2-8E8B-1130C76CC806}"/>
                </a:ext>
              </a:extLst>
            </p:cNvPr>
            <p:cNvCxnSpPr>
              <a:cxnSpLocks/>
              <a:stCxn id="75" idx="0"/>
            </p:cNvCxnSpPr>
            <p:nvPr/>
          </p:nvCxnSpPr>
          <p:spPr bwMode="auto">
            <a:xfrm flipV="1">
              <a:off x="1904216" y="1500677"/>
              <a:ext cx="3719245" cy="219070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2B44DF7C-7102-941F-6D09-BB2E1CE23E93}"/>
                </a:ext>
              </a:extLst>
            </p:cNvPr>
            <p:cNvCxnSpPr>
              <a:cxnSpLocks/>
              <a:endCxn id="72" idx="0"/>
            </p:cNvCxnSpPr>
            <p:nvPr/>
          </p:nvCxnSpPr>
          <p:spPr bwMode="auto">
            <a:xfrm>
              <a:off x="5687317" y="1522561"/>
              <a:ext cx="1425032" cy="526714"/>
            </a:xfrm>
            <a:prstGeom prst="straightConnector1">
              <a:avLst/>
            </a:prstGeom>
            <a:ln w="19050">
              <a:solidFill>
                <a:srgbClr val="600B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A0B64C30-689E-6543-1A1D-1EBBB94B0042}"/>
                </a:ext>
              </a:extLst>
            </p:cNvPr>
            <p:cNvCxnSpPr>
              <a:cxnSpLocks/>
              <a:endCxn id="79" idx="0"/>
            </p:cNvCxnSpPr>
            <p:nvPr/>
          </p:nvCxnSpPr>
          <p:spPr bwMode="auto">
            <a:xfrm>
              <a:off x="5662562" y="1503897"/>
              <a:ext cx="4350507" cy="1758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6" name="Picture 8" descr="Picture background">
            <a:extLst>
              <a:ext uri="{FF2B5EF4-FFF2-40B4-BE49-F238E27FC236}">
                <a16:creationId xmlns:a16="http://schemas.microsoft.com/office/drawing/2014/main" id="{1BEB7E02-9EB1-DA2E-CAB8-E2B06B97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119705" y="1375836"/>
            <a:ext cx="1144848" cy="1144848"/>
          </a:xfrm>
          <a:prstGeom prst="rect">
            <a:avLst/>
          </a:prstGeom>
          <a:noFill/>
        </p:spPr>
      </p:pic>
      <p:pic>
        <p:nvPicPr>
          <p:cNvPr id="87" name="Picture 2" descr="Picture background">
            <a:extLst>
              <a:ext uri="{FF2B5EF4-FFF2-40B4-BE49-F238E27FC236}">
                <a16:creationId xmlns:a16="http://schemas.microsoft.com/office/drawing/2014/main" id="{9E09F382-DE71-2A16-A5DA-AF33E2D0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6" y="804330"/>
            <a:ext cx="917496" cy="872096"/>
          </a:xfrm>
          <a:prstGeom prst="ellipse">
            <a:avLst/>
          </a:prstGeom>
          <a:solidFill>
            <a:srgbClr val="F08800"/>
          </a:solidFill>
          <a:ln w="9525" cap="rnd">
            <a:solidFill>
              <a:srgbClr val="F088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6F690DF-2B5F-CBDC-3E27-B96AEF696D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396" y="5174520"/>
          <a:ext cx="5399097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4791">
                  <a:extLst>
                    <a:ext uri="{9D8B030D-6E8A-4147-A177-3AD203B41FA5}">
                      <a16:colId xmlns:a16="http://schemas.microsoft.com/office/drawing/2014/main" val="3028510657"/>
                    </a:ext>
                  </a:extLst>
                </a:gridCol>
                <a:gridCol w="1364306">
                  <a:extLst>
                    <a:ext uri="{9D8B030D-6E8A-4147-A177-3AD203B41FA5}">
                      <a16:colId xmlns:a16="http://schemas.microsoft.com/office/drawing/2014/main" val="309887693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Тема обращения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Распределение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5523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ИПУ (установка, поверка, замена, допуск)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3143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Переоформление договора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289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Начисления (расчет, перерасчет)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12100"/>
                  </a:ext>
                </a:extLst>
              </a:tr>
            </a:tbl>
          </a:graphicData>
        </a:graphic>
      </p:graphicFrame>
      <p:sp>
        <p:nvSpPr>
          <p:cNvPr id="15" name="object 12">
            <a:extLst>
              <a:ext uri="{FF2B5EF4-FFF2-40B4-BE49-F238E27FC236}">
                <a16:creationId xmlns:a16="http://schemas.microsoft.com/office/drawing/2014/main" id="{2BE4323E-AFA4-0F8D-8F0E-8BBCF802F94E}"/>
              </a:ext>
            </a:extLst>
          </p:cNvPr>
          <p:cNvSpPr txBox="1"/>
          <p:nvPr/>
        </p:nvSpPr>
        <p:spPr>
          <a:xfrm>
            <a:off x="487396" y="4684332"/>
            <a:ext cx="57238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Наиболее популярные тематики обращений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5FE0ADB-75ED-40DF-8D6B-5C0B869CECF4}"/>
              </a:ext>
            </a:extLst>
          </p:cNvPr>
          <p:cNvSpPr txBox="1"/>
          <p:nvPr/>
        </p:nvSpPr>
        <p:spPr>
          <a:xfrm>
            <a:off x="1601483" y="973736"/>
            <a:ext cx="2713994" cy="416399"/>
          </a:xfrm>
          <a:prstGeom prst="rect">
            <a:avLst/>
          </a:prstGeom>
          <a:noFill/>
        </p:spPr>
        <p:txBody>
          <a:bodyPr wrap="square" lIns="65303" tIns="99506" rIns="65303" bIns="99506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cap="all" dirty="0">
                <a:solidFill>
                  <a:srgbClr val="F08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ВЗАИМОДЕЙСТВИЯ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2ACE423-DACF-38DB-71C9-FDEC6E109FDC}"/>
              </a:ext>
            </a:extLst>
          </p:cNvPr>
          <p:cNvGrpSpPr/>
          <p:nvPr/>
        </p:nvGrpSpPr>
        <p:grpSpPr>
          <a:xfrm>
            <a:off x="7425276" y="4499218"/>
            <a:ext cx="3132019" cy="518736"/>
            <a:chOff x="5617631" y="3713612"/>
            <a:chExt cx="3132019" cy="518736"/>
          </a:xfrm>
        </p:grpSpPr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F3486C43-8958-30A0-D8C1-69C53B3FA34C}"/>
                </a:ext>
              </a:extLst>
            </p:cNvPr>
            <p:cNvGrpSpPr/>
            <p:nvPr/>
          </p:nvGrpSpPr>
          <p:grpSpPr>
            <a:xfrm>
              <a:off x="5617631" y="3733750"/>
              <a:ext cx="3132019" cy="498598"/>
              <a:chOff x="277682" y="2846793"/>
              <a:chExt cx="2476427" cy="813607"/>
            </a:xfrm>
          </p:grpSpPr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8A9A349B-641A-D2F0-7AB5-BFA42683A5C2}"/>
                  </a:ext>
                </a:extLst>
              </p:cNvPr>
              <p:cNvSpPr/>
              <p:nvPr/>
            </p:nvSpPr>
            <p:spPr>
              <a:xfrm>
                <a:off x="277682" y="2913495"/>
                <a:ext cx="618038" cy="69966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544388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1088776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633164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2177552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721940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3266328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810716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4355104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pPr algn="r">
                  <a:lnSpc>
                    <a:spcPct val="70000"/>
                  </a:lnSpc>
                </a:pPr>
                <a:r>
                  <a:rPr lang="ru-RU" sz="2000" b="1" dirty="0">
                    <a:solidFill>
                      <a:srgbClr val="600B50"/>
                    </a:solidFill>
                    <a:latin typeface="Arial" panose="020B0604020202020204" pitchFamily="34" charset="0"/>
                    <a:ea typeface="Lato" pitchFamily="34" charset="0"/>
                    <a:cs typeface="Arial" panose="020B0604020202020204" pitchFamily="34" charset="0"/>
                  </a:rPr>
                  <a:t>в 5</a:t>
                </a:r>
              </a:p>
              <a:p>
                <a:pPr algn="r">
                  <a:lnSpc>
                    <a:spcPct val="70000"/>
                  </a:lnSpc>
                </a:pPr>
                <a:r>
                  <a:rPr lang="ru-RU" sz="1100" dirty="0">
                    <a:solidFill>
                      <a:srgbClr val="600B50"/>
                    </a:solidFill>
                    <a:latin typeface="Arial" panose="020B0604020202020204" pitchFamily="34" charset="0"/>
                    <a:ea typeface="Lato" pitchFamily="34" charset="0"/>
                    <a:cs typeface="Arial" panose="020B0604020202020204" pitchFamily="34" charset="0"/>
                  </a:rPr>
                  <a:t>раз</a:t>
                </a:r>
                <a:endParaRPr lang="ru-RU" sz="1000" dirty="0">
                  <a:solidFill>
                    <a:srgbClr val="600B50"/>
                  </a:solidFill>
                  <a:latin typeface="Arial" panose="020B0604020202020204" pitchFamily="34" charset="0"/>
                  <a:ea typeface="Lato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Прямоугольник 94">
                <a:extLst>
                  <a:ext uri="{FF2B5EF4-FFF2-40B4-BE49-F238E27FC236}">
                    <a16:creationId xmlns:a16="http://schemas.microsoft.com/office/drawing/2014/main" id="{A07C7129-7FF9-033D-2F74-CC1A593C9D5E}"/>
                  </a:ext>
                </a:extLst>
              </p:cNvPr>
              <p:cNvSpPr/>
              <p:nvPr/>
            </p:nvSpPr>
            <p:spPr>
              <a:xfrm>
                <a:off x="895720" y="2846793"/>
                <a:ext cx="1858389" cy="81360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544388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1088776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633164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2177552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721940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3266328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810716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4355104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ru-RU" sz="1100" dirty="0">
                    <a:solidFill>
                      <a:schemeClr val="tx1"/>
                    </a:solidFill>
                    <a:latin typeface="Arial Bold"/>
                    <a:ea typeface="Lato" pitchFamily="34" charset="0"/>
                    <a:cs typeface="Arial" panose="020B0604020202020204" pitchFamily="34" charset="0"/>
                  </a:rPr>
                  <a:t>Количество обрабатываемых показаний </a:t>
                </a:r>
                <a:r>
                  <a:rPr lang="en-US" sz="1100" dirty="0">
                    <a:solidFill>
                      <a:schemeClr val="tx1"/>
                    </a:solidFill>
                    <a:latin typeface="Arial Bold"/>
                    <a:ea typeface="Lato" pitchFamily="34" charset="0"/>
                    <a:cs typeface="Arial" panose="020B0604020202020204" pitchFamily="34" charset="0"/>
                  </a:rPr>
                  <a:t>IVR</a:t>
                </a:r>
                <a:r>
                  <a:rPr lang="ru-RU" sz="1100" dirty="0">
                    <a:solidFill>
                      <a:schemeClr val="tx1"/>
                    </a:solidFill>
                    <a:latin typeface="Arial Bold"/>
                    <a:ea typeface="Lato" pitchFamily="34" charset="0"/>
                    <a:cs typeface="Arial" panose="020B0604020202020204" pitchFamily="34" charset="0"/>
                  </a:rPr>
                  <a:t> над обрабатываемые оператором</a:t>
                </a:r>
              </a:p>
            </p:txBody>
          </p:sp>
        </p:grp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523DFD35-89AF-7A09-C8FC-0DCD419BD0B0}"/>
                </a:ext>
              </a:extLst>
            </p:cNvPr>
            <p:cNvCxnSpPr/>
            <p:nvPr/>
          </p:nvCxnSpPr>
          <p:spPr>
            <a:xfrm>
              <a:off x="6399283" y="3713612"/>
              <a:ext cx="0" cy="496595"/>
            </a:xfrm>
            <a:prstGeom prst="line">
              <a:avLst/>
            </a:prstGeom>
            <a:ln w="12700">
              <a:solidFill>
                <a:srgbClr val="F088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9AD14142-0D1B-4A9D-AF2E-BD302B8AD1C3}"/>
              </a:ext>
            </a:extLst>
          </p:cNvPr>
          <p:cNvGrpSpPr/>
          <p:nvPr/>
        </p:nvGrpSpPr>
        <p:grpSpPr>
          <a:xfrm>
            <a:off x="7133508" y="5361673"/>
            <a:ext cx="3423787" cy="496595"/>
            <a:chOff x="5325863" y="3713612"/>
            <a:chExt cx="3423787" cy="496595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4248BDA5-3B5B-4E4E-AF66-BCA25449F457}"/>
                </a:ext>
              </a:extLst>
            </p:cNvPr>
            <p:cNvGrpSpPr/>
            <p:nvPr/>
          </p:nvGrpSpPr>
          <p:grpSpPr>
            <a:xfrm>
              <a:off x="5325863" y="3801463"/>
              <a:ext cx="3423787" cy="363176"/>
              <a:chOff x="46986" y="2957283"/>
              <a:chExt cx="2707123" cy="592626"/>
            </a:xfrm>
          </p:grpSpPr>
          <p:sp>
            <p:nvSpPr>
              <p:cNvPr id="105" name="Прямоугольник 104">
                <a:extLst>
                  <a:ext uri="{FF2B5EF4-FFF2-40B4-BE49-F238E27FC236}">
                    <a16:creationId xmlns:a16="http://schemas.microsoft.com/office/drawing/2014/main" id="{D8CA64D5-6C92-4980-8141-C919C1D5E89A}"/>
                  </a:ext>
                </a:extLst>
              </p:cNvPr>
              <p:cNvSpPr/>
              <p:nvPr/>
            </p:nvSpPr>
            <p:spPr>
              <a:xfrm>
                <a:off x="46986" y="3008500"/>
                <a:ext cx="848734" cy="50965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544388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1088776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633164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2177552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721940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3266328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810716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4355104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pPr algn="r">
                  <a:lnSpc>
                    <a:spcPct val="70000"/>
                  </a:lnSpc>
                </a:pPr>
                <a:r>
                  <a:rPr lang="ru-RU" sz="2000" b="1" dirty="0">
                    <a:solidFill>
                      <a:srgbClr val="600B50"/>
                    </a:solidFill>
                    <a:latin typeface="Arial" panose="020B0604020202020204" pitchFamily="34" charset="0"/>
                    <a:ea typeface="Lato" pitchFamily="34" charset="0"/>
                    <a:cs typeface="Arial" panose="020B0604020202020204" pitchFamily="34" charset="0"/>
                  </a:rPr>
                  <a:t>на 5 %</a:t>
                </a:r>
              </a:p>
            </p:txBody>
          </p:sp>
          <p:sp>
            <p:nvSpPr>
              <p:cNvPr id="106" name="Прямоугольник 105">
                <a:extLst>
                  <a:ext uri="{FF2B5EF4-FFF2-40B4-BE49-F238E27FC236}">
                    <a16:creationId xmlns:a16="http://schemas.microsoft.com/office/drawing/2014/main" id="{298C3688-8876-44CF-9F96-3F9D68D707D2}"/>
                  </a:ext>
                </a:extLst>
              </p:cNvPr>
              <p:cNvSpPr/>
              <p:nvPr/>
            </p:nvSpPr>
            <p:spPr>
              <a:xfrm>
                <a:off x="895720" y="2957283"/>
                <a:ext cx="1858389" cy="59262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544388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1088776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633164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2177552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721940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3266328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810716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4355104" algn="l" defTabSz="1088776" rtl="0" eaLnBrk="1" latinLnBrk="0" hangingPunct="1">
                  <a:defRPr sz="2400" kern="1200">
                    <a:solidFill>
                      <a:srgbClr val="FF0000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ru-RU" sz="1100" dirty="0">
                    <a:solidFill>
                      <a:schemeClr val="tx1"/>
                    </a:solidFill>
                    <a:latin typeface="Arial Bold"/>
                    <a:ea typeface="Lato" pitchFamily="34" charset="0"/>
                    <a:cs typeface="Arial" panose="020B0604020202020204" pitchFamily="34" charset="0"/>
                  </a:rPr>
                  <a:t>Рост обращений в чат-бот на сайте</a:t>
                </a:r>
              </a:p>
            </p:txBody>
          </p:sp>
        </p:grp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D20A77B3-0956-4A8B-B7CD-D222276CAD3E}"/>
                </a:ext>
              </a:extLst>
            </p:cNvPr>
            <p:cNvCxnSpPr/>
            <p:nvPr/>
          </p:nvCxnSpPr>
          <p:spPr>
            <a:xfrm>
              <a:off x="6399283" y="3713612"/>
              <a:ext cx="0" cy="496595"/>
            </a:xfrm>
            <a:prstGeom prst="line">
              <a:avLst/>
            </a:prstGeom>
            <a:ln w="12700">
              <a:solidFill>
                <a:srgbClr val="F088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12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18407</TotalTime>
  <Words>1178</Words>
  <Application>Microsoft Office PowerPoint</Application>
  <PresentationFormat>Широкоэкранный</PresentationFormat>
  <Paragraphs>318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Arial Bold</vt:lpstr>
      <vt:lpstr>Astra Sans</vt:lpstr>
      <vt:lpstr>Bahnschrift SemiLight</vt:lpstr>
      <vt:lpstr>Calibri</vt:lpstr>
      <vt:lpstr>Calibri Light</vt:lpstr>
      <vt:lpstr>Cordia New</vt:lpstr>
      <vt:lpstr>等线</vt:lpstr>
      <vt:lpstr>Lato</vt:lpstr>
      <vt:lpstr>Liberation Sans</vt:lpstr>
      <vt:lpstr>Liberation Serif</vt:lpstr>
      <vt:lpstr>Symbol</vt:lpstr>
      <vt:lpstr>Tahoma</vt:lpstr>
      <vt:lpstr>Times New Roman</vt:lpstr>
      <vt:lpstr>Тема Office</vt:lpstr>
      <vt:lpstr>oleObj</vt:lpstr>
      <vt:lpstr>Единый информационно-расчетный центр  Республики Башкортостан – ваш надежный партнер!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Копылова Радана Петровна</dc:creator>
  <cp:lastModifiedBy>Междо Илхан Леонидович</cp:lastModifiedBy>
  <cp:revision>878</cp:revision>
  <cp:lastPrinted>2025-01-16T04:22:39Z</cp:lastPrinted>
  <dcterms:created xsi:type="dcterms:W3CDTF">2021-07-28T08:32:08Z</dcterms:created>
  <dcterms:modified xsi:type="dcterms:W3CDTF">2025-11-24T04:55:35Z</dcterms:modified>
</cp:coreProperties>
</file>